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0"/>
  </p:notesMasterIdLst>
  <p:sldIdLst>
    <p:sldId id="256" r:id="rId2"/>
    <p:sldId id="257" r:id="rId3"/>
    <p:sldId id="258" r:id="rId4"/>
    <p:sldId id="259" r:id="rId5"/>
    <p:sldId id="260" r:id="rId6"/>
    <p:sldId id="261" r:id="rId7"/>
    <p:sldId id="262" r:id="rId8"/>
    <p:sldId id="337" r:id="rId9"/>
    <p:sldId id="264" r:id="rId10"/>
    <p:sldId id="266" r:id="rId11"/>
    <p:sldId id="338" r:id="rId12"/>
    <p:sldId id="354" r:id="rId13"/>
    <p:sldId id="339" r:id="rId14"/>
    <p:sldId id="341" r:id="rId15"/>
    <p:sldId id="342" r:id="rId16"/>
    <p:sldId id="344" r:id="rId17"/>
    <p:sldId id="345" r:id="rId18"/>
    <p:sldId id="347" r:id="rId19"/>
    <p:sldId id="348" r:id="rId20"/>
    <p:sldId id="349" r:id="rId21"/>
    <p:sldId id="350" r:id="rId22"/>
    <p:sldId id="351" r:id="rId23"/>
    <p:sldId id="352" r:id="rId24"/>
    <p:sldId id="274" r:id="rId25"/>
    <p:sldId id="356" r:id="rId26"/>
    <p:sldId id="357" r:id="rId27"/>
    <p:sldId id="282" r:id="rId28"/>
    <p:sldId id="283" r:id="rId29"/>
  </p:sldIdLst>
  <p:sldSz cx="9144000" cy="5143500" type="screen16x9"/>
  <p:notesSz cx="6858000" cy="9144000"/>
  <p:embeddedFontLst>
    <p:embeddedFont>
      <p:font typeface="Exo 2" panose="020B0604020202020204" charset="0"/>
      <p:regular r:id="rId31"/>
      <p:bold r:id="rId32"/>
      <p:italic r:id="rId33"/>
      <p:boldItalic r:id="rId34"/>
    </p:embeddedFont>
    <p:embeddedFont>
      <p:font typeface="Fira Sans Extra Condensed Medium" panose="020B0604020202020204" charset="0"/>
      <p:regular r:id="rId35"/>
      <p:bold r:id="rId36"/>
      <p:italic r:id="rId37"/>
      <p:boldItalic r:id="rId38"/>
    </p:embeddedFont>
    <p:embeddedFont>
      <p:font typeface="Roboto Condensed" panose="020B0604020202020204" charset="0"/>
      <p:regular r:id="rId39"/>
      <p:bold r:id="rId40"/>
      <p:italic r:id="rId41"/>
      <p:boldItalic r:id="rId42"/>
    </p:embeddedFont>
    <p:embeddedFont>
      <p:font typeface="Roboto Condensed Light" panose="020B0604020202020204" charset="0"/>
      <p:regular r:id="rId43"/>
      <p:bold r:id="rId44"/>
      <p:italic r:id="rId45"/>
      <p:boldItalic r:id="rId46"/>
    </p:embeddedFont>
    <p:embeddedFont>
      <p:font typeface="Squada One"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 James" initials="GJ" lastIdx="1" clrIdx="0">
    <p:extLst>
      <p:ext uri="{19B8F6BF-5375-455C-9EA6-DF929625EA0E}">
        <p15:presenceInfo xmlns:p15="http://schemas.microsoft.com/office/powerpoint/2012/main" userId="3e91e8a37e0b86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6B6B6"/>
    <a:srgbClr val="595959"/>
    <a:srgbClr val="B4B4B4"/>
    <a:srgbClr val="CCCCCC"/>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A7DA68-C421-401F-AA88-4A8F05125702}">
  <a:tblStyle styleId="{76A7DA68-C421-401F-AA88-4A8F051257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864" autoAdjust="0"/>
  </p:normalViewPr>
  <p:slideViewPr>
    <p:cSldViewPr snapToGrid="0">
      <p:cViewPr varScale="1">
        <p:scale>
          <a:sx n="92" d="100"/>
          <a:sy n="92" d="100"/>
        </p:scale>
        <p:origin x="121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a6e81639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a6e81639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6067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5275A38-708E-41C8-96BD-6AB2FF67432D}"/>
              </a:ext>
            </a:extLst>
          </p:cNvPr>
          <p:cNvSpPr>
            <a:spLocks noGrp="1"/>
          </p:cNvSpPr>
          <p:nvPr>
            <p:ph type="body" idx="1"/>
          </p:nvPr>
        </p:nvSpPr>
        <p:spPr/>
        <p:txBody>
          <a:bodyPr/>
          <a:lstStyle/>
          <a:p>
            <a:pPr marL="158750" indent="0">
              <a:buNone/>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54C151F-A0E7-4B93-9A69-AADDD3FE6946}"/>
              </a:ext>
            </a:extLst>
          </p:cNvPr>
          <p:cNvSpPr>
            <a:spLocks noGrp="1"/>
          </p:cNvSpPr>
          <p:nvPr>
            <p:ph type="body" idx="1"/>
          </p:nvPr>
        </p:nvSpPr>
        <p:spPr/>
        <p:txBody>
          <a:bodyPr/>
          <a:lstStyle/>
          <a:p>
            <a:pPr marL="158750" indent="0">
              <a:buNone/>
            </a:pPr>
            <a:r>
              <a:rPr lang="en-US" dirty="0"/>
              <a:t>Alternatively, these commenters could be sympathizing with the OP and are reaching out to the community for help in this pre-established thread, rather than creating an entirely new post.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066649F-DBA5-4729-8849-92AD4BC9B037}"/>
              </a:ext>
            </a:extLst>
          </p:cNvPr>
          <p:cNvSpPr>
            <a:spLocks noGrp="1"/>
          </p:cNvSpPr>
          <p:nvPr>
            <p:ph type="body" idx="1"/>
          </p:nvPr>
        </p:nvSpPr>
        <p:spPr/>
        <p:txBody>
          <a:bodyPr/>
          <a:lstStyle/>
          <a:p>
            <a:pPr marL="158750" indent="0">
              <a:buNone/>
            </a:pPr>
            <a:r>
              <a:rPr lang="en-US" dirty="0"/>
              <a:t>The big differences in sentiment scores from here on out are going to be predominantly due to the posts, not the comments.</a:t>
            </a:r>
          </a:p>
          <a:p>
            <a:pPr marL="158750" indent="0">
              <a:buNone/>
            </a:pPr>
            <a:endParaRPr lang="en-US" dirty="0"/>
          </a:p>
          <a:p>
            <a:pPr marL="158750" indent="0">
              <a:buNone/>
            </a:pPr>
            <a:r>
              <a:rPr lang="en-US" dirty="0"/>
              <a:t>I was surprised that the comment sentiments on both subreddits are so similar; I had guessed that r/</a:t>
            </a:r>
            <a:r>
              <a:rPr lang="en-US" dirty="0" err="1"/>
              <a:t>SuicideWatch</a:t>
            </a:r>
            <a:r>
              <a:rPr lang="en-US" dirty="0"/>
              <a:t> would have a much more skewed left sentiment distribution.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greater the distance between two points, the less often those words occur together</a:t>
            </a:r>
          </a:p>
          <a:p>
            <a:pPr marL="158750" indent="0">
              <a:buNone/>
            </a:pPr>
            <a:endParaRPr lang="en-US" dirty="0"/>
          </a:p>
          <a:p>
            <a:pPr marL="158750" indent="0">
              <a:buNone/>
            </a:pPr>
            <a:r>
              <a:rPr lang="en-US" dirty="0"/>
              <a:t>The points on the r/Depression plot are somewhat evenly spread out, which indicates there isn’t much meaningful correlation among these words.</a:t>
            </a:r>
          </a:p>
          <a:p>
            <a:pPr marL="158750" indent="0">
              <a:buNone/>
            </a:pPr>
            <a:endParaRPr lang="en-US" dirty="0"/>
          </a:p>
          <a:p>
            <a:pPr marL="158750" indent="0">
              <a:buNone/>
            </a:pPr>
            <a:r>
              <a:rPr lang="en-US" dirty="0"/>
              <a:t>The points on the r/SuicideWatch plot form two clusters: one pertaining to medical intervention and another pertaining to suicide-related words.  This indicates that there are two distinct groups of posters on this subreddit.  One consistently recommends a plethora of medical solutions to suicide-prone individuals.  The other is likely expressing solidarity with the poster about their desire to commit suicide (as posts and comments promoting suicide are banned from the subreddit).</a:t>
            </a:r>
          </a:p>
          <a:p>
            <a:pPr marL="158750" indent="0">
              <a:buNone/>
            </a:pPr>
            <a:endParaRPr lang="en-US" dirty="0"/>
          </a:p>
          <a:p>
            <a:pPr marL="158750" indent="0">
              <a:buNone/>
            </a:pPr>
            <a:r>
              <a:rPr lang="en-US" dirty="0"/>
              <a:t>A big difference between these two plots is that, in r/Depression, suicide has a high lift with therapist, psychiatrist, and antidepressant.  However, in r/SuicideWatch, suicide has a high lift with acts of suicide.  An r/SuicideWatch post is more likely to contain elements of ideation of suicide.</a:t>
            </a:r>
          </a:p>
        </p:txBody>
      </p:sp>
    </p:spTree>
    <p:extLst>
      <p:ext uri="{BB962C8B-B14F-4D97-AF65-F5344CB8AC3E}">
        <p14:creationId xmlns:p14="http://schemas.microsoft.com/office/powerpoint/2010/main" val="1196574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BE7488-7686-4D47-8963-CC3311D56798}"/>
              </a:ext>
            </a:extLst>
          </p:cNvPr>
          <p:cNvSpPr>
            <a:spLocks noGrp="1"/>
          </p:cNvSpPr>
          <p:nvPr>
            <p:ph type="body" idx="1"/>
          </p:nvPr>
        </p:nvSpPr>
        <p:spPr/>
        <p:txBody>
          <a:bodyPr/>
          <a:lstStyle/>
          <a:p>
            <a:pPr marL="158750" indent="0">
              <a:buNone/>
            </a:pPr>
            <a:r>
              <a:rPr lang="en-US" dirty="0"/>
              <a:t>The greater the distance between two points, the less often those words occur together</a:t>
            </a:r>
          </a:p>
          <a:p>
            <a:pPr marL="158750" indent="0">
              <a:buNone/>
            </a:pPr>
            <a:endParaRPr lang="en-US" dirty="0"/>
          </a:p>
          <a:p>
            <a:pPr marL="158750" indent="0">
              <a:buNone/>
            </a:pPr>
            <a:r>
              <a:rPr lang="en-US" dirty="0"/>
              <a:t>The points on the r/Depression plot are somewhat evenly spread out, which indicates there isn’t much meaningful correlation among these words.</a:t>
            </a:r>
          </a:p>
          <a:p>
            <a:pPr marL="158750" indent="0">
              <a:buNone/>
            </a:pPr>
            <a:endParaRPr lang="en-US" dirty="0"/>
          </a:p>
          <a:p>
            <a:pPr marL="158750" indent="0">
              <a:buNone/>
            </a:pPr>
            <a:r>
              <a:rPr lang="en-US" dirty="0"/>
              <a:t>The points on the r/</a:t>
            </a:r>
            <a:r>
              <a:rPr lang="en-US" dirty="0" err="1"/>
              <a:t>SuicideWatch</a:t>
            </a:r>
            <a:r>
              <a:rPr lang="en-US" dirty="0"/>
              <a:t> plot form two clusters: one pertaining to medical intervention and another pertaining to suicide-related words.  This indicates that there are two distinct groups of posters on this subreddit.  One consistently recommends a plethora of medical solutions to suicide-prone individuals.  The other is likely expressing solidarity with the poster about their desire to commit suicide (as posts and comments promoting suicide are banned from the subreddit).</a:t>
            </a:r>
          </a:p>
          <a:p>
            <a:pPr marL="158750" indent="0">
              <a:buNone/>
            </a:pPr>
            <a:endParaRPr lang="en-US" dirty="0"/>
          </a:p>
          <a:p>
            <a:pPr marL="158750" indent="0">
              <a:buNone/>
            </a:pPr>
            <a:r>
              <a:rPr lang="en-US" dirty="0"/>
              <a:t>A big difference between these two plots is that, in r/Depression, suicide has a high lift with therapist, psychiatrist, and antidepressant.  However, in r/</a:t>
            </a:r>
            <a:r>
              <a:rPr lang="en-US" dirty="0" err="1"/>
              <a:t>SuicideWatch</a:t>
            </a:r>
            <a:r>
              <a:rPr lang="en-US" dirty="0"/>
              <a:t>, suicide has a high lift with acts of suicide.  An r/</a:t>
            </a:r>
            <a:r>
              <a:rPr lang="en-US" dirty="0" err="1"/>
              <a:t>SuicideWatch</a:t>
            </a:r>
            <a:r>
              <a:rPr lang="en-US" dirty="0"/>
              <a:t> post is more likely to contain elements of ideation of suicide.</a:t>
            </a:r>
          </a:p>
          <a:p>
            <a:pPr marL="158750" indent="0">
              <a:buNone/>
            </a:pP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FB4121F-7D58-42A9-8AF0-AD3CDCA63328}"/>
              </a:ext>
            </a:extLst>
          </p:cNvPr>
          <p:cNvSpPr>
            <a:spLocks noGrp="1"/>
          </p:cNvSpPr>
          <p:nvPr>
            <p:ph type="body" idx="1"/>
          </p:nvPr>
        </p:nvSpPr>
        <p:spPr/>
        <p:txBody>
          <a:bodyPr/>
          <a:lstStyle/>
          <a:p>
            <a:pPr marL="158750" indent="0">
              <a:buNone/>
            </a:pPr>
            <a:r>
              <a:rPr lang="en-US" dirty="0"/>
              <a:t>The greater the distance between two points, the less often those words occur together</a:t>
            </a:r>
          </a:p>
          <a:p>
            <a:pPr marL="158750" indent="0">
              <a:buNone/>
            </a:pPr>
            <a:endParaRPr lang="en-US" dirty="0"/>
          </a:p>
          <a:p>
            <a:pPr marL="158750" indent="0">
              <a:buNone/>
            </a:pPr>
            <a:r>
              <a:rPr lang="en-US" dirty="0"/>
              <a:t>The points on the r/Depression plot are somewhat evenly spread out, which indicates there isn’t much meaningful correlation among these words.</a:t>
            </a:r>
          </a:p>
          <a:p>
            <a:pPr marL="158750" indent="0">
              <a:buNone/>
            </a:pPr>
            <a:endParaRPr lang="en-US" dirty="0"/>
          </a:p>
          <a:p>
            <a:pPr marL="158750" indent="0">
              <a:buNone/>
            </a:pPr>
            <a:r>
              <a:rPr lang="en-US" dirty="0"/>
              <a:t>The points on the r/</a:t>
            </a:r>
            <a:r>
              <a:rPr lang="en-US" dirty="0" err="1"/>
              <a:t>SuicideWatch</a:t>
            </a:r>
            <a:r>
              <a:rPr lang="en-US" dirty="0"/>
              <a:t> plot form two clusters: one pertaining to medical intervention and another pertaining to suicide-related words.  This indicates that there are two distinct groups of posters on this subreddit.  One consistently recommends a plethora of medical solutions to suicide-prone individuals.  The other is likely expressing solidarity with the poster about their desire to commit suicide (as posts and comments promoting suicide are banned from the subreddit).</a:t>
            </a:r>
          </a:p>
          <a:p>
            <a:pPr marL="158750" indent="0">
              <a:buNone/>
            </a:pPr>
            <a:endParaRPr lang="en-US" dirty="0"/>
          </a:p>
          <a:p>
            <a:pPr marL="158750" indent="0">
              <a:buNone/>
            </a:pPr>
            <a:r>
              <a:rPr lang="en-US" dirty="0"/>
              <a:t>A big difference between these two plots is that, in r/Depression, suicide has a high lift with therapist, psychiatrist, and antidepressant.  However, in r/</a:t>
            </a:r>
            <a:r>
              <a:rPr lang="en-US" dirty="0" err="1"/>
              <a:t>SuicideWatch</a:t>
            </a:r>
            <a:r>
              <a:rPr lang="en-US" dirty="0"/>
              <a:t>, suicide has a high lift with acts of suicide.  In r/</a:t>
            </a:r>
            <a:r>
              <a:rPr lang="en-US" dirty="0" err="1"/>
              <a:t>SuicideWatch</a:t>
            </a:r>
            <a:r>
              <a:rPr lang="en-US" dirty="0"/>
              <a:t>, there is evidence of ideation of suicide, a strong indicator of suicide.</a:t>
            </a:r>
          </a:p>
          <a:p>
            <a:pPr marL="158750" indent="0">
              <a:buNone/>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a9c2cf8f1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a9c2cf8f1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Measurements are averages of all posts for each subreddit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increased time to reply in r/</a:t>
            </a:r>
            <a:r>
              <a:rPr lang="en-US" dirty="0" err="1"/>
              <a:t>SuicideWatch</a:t>
            </a:r>
            <a:r>
              <a:rPr lang="en-US" dirty="0"/>
              <a:t> is likely due to the lower population</a:t>
            </a:r>
            <a:endParaRPr dirty="0"/>
          </a:p>
        </p:txBody>
      </p:sp>
    </p:spTree>
    <p:extLst>
      <p:ext uri="{BB962C8B-B14F-4D97-AF65-F5344CB8AC3E}">
        <p14:creationId xmlns:p14="http://schemas.microsoft.com/office/powerpoint/2010/main" val="840229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TFIDF was ineffective in correctly assigning threads to r/Depression and r/</a:t>
            </a:r>
            <a:r>
              <a:rPr lang="en-US" dirty="0" err="1"/>
              <a:t>SuicideWatch</a:t>
            </a:r>
            <a:r>
              <a:rPr lang="en-US" dirty="0"/>
              <a:t>.</a:t>
            </a:r>
          </a:p>
          <a:p>
            <a:pPr marL="158750" indent="0">
              <a:buNone/>
            </a:pPr>
            <a:endParaRPr lang="en-US" dirty="0"/>
          </a:p>
          <a:p>
            <a:pPr marL="158750" indent="0">
              <a:buNone/>
            </a:pPr>
            <a:r>
              <a:rPr lang="en-US" dirty="0"/>
              <a:t>The data used here were metadata regarding the threads and sentiment scores of post bodies and comments</a:t>
            </a:r>
          </a:p>
        </p:txBody>
      </p:sp>
    </p:spTree>
    <p:extLst>
      <p:ext uri="{BB962C8B-B14F-4D97-AF65-F5344CB8AC3E}">
        <p14:creationId xmlns:p14="http://schemas.microsoft.com/office/powerpoint/2010/main" val="361729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a9c2cf8f1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7a9c2cf8f1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do not want to make a recommendation for or against using these subreddits as solutions or alternatives for individuals suffering from depression or who are at risk of suicide.  The ultimate purpose of this project is to show that there is some evidence suggesting it could be beneficial.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am not qualified to give a medical recommendation to anyone, and this analysis is not wide enough nor thorough enough for such a conversation.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bc9429d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bc9429d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bc9429dea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bc9429dea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bcdc15a7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bcdc15a7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bcdc15a7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bcdc15a7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t>
            </a:r>
            <a:endParaRPr dirty="0"/>
          </a:p>
        </p:txBody>
      </p:sp>
    </p:spTree>
    <p:extLst>
      <p:ext uri="{BB962C8B-B14F-4D97-AF65-F5344CB8AC3E}">
        <p14:creationId xmlns:p14="http://schemas.microsoft.com/office/powerpoint/2010/main" val="1726060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bcdc15a7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bcdc15a7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1">
  <p:cSld name="CUSTOM_21_1">
    <p:spTree>
      <p:nvGrpSpPr>
        <p:cNvPr id="1" name="Shape 128"/>
        <p:cNvGrpSpPr/>
        <p:nvPr/>
      </p:nvGrpSpPr>
      <p:grpSpPr>
        <a:xfrm>
          <a:off x="0" y="0"/>
          <a:ext cx="0" cy="0"/>
          <a:chOff x="0" y="0"/>
          <a:chExt cx="0" cy="0"/>
        </a:xfrm>
      </p:grpSpPr>
      <p:sp>
        <p:nvSpPr>
          <p:cNvPr id="129" name="Google Shape;129;p26"/>
          <p:cNvSpPr txBox="1">
            <a:spLocks noGrp="1"/>
          </p:cNvSpPr>
          <p:nvPr>
            <p:ph type="subTitle" idx="1"/>
          </p:nvPr>
        </p:nvSpPr>
        <p:spPr>
          <a:xfrm>
            <a:off x="865200" y="30356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0" name="Google Shape;130;p26"/>
          <p:cNvSpPr txBox="1">
            <a:spLocks noGrp="1"/>
          </p:cNvSpPr>
          <p:nvPr>
            <p:ph type="subTitle" idx="2"/>
          </p:nvPr>
        </p:nvSpPr>
        <p:spPr>
          <a:xfrm>
            <a:off x="3663000" y="30356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1" name="Google Shape;131;p26"/>
          <p:cNvSpPr txBox="1">
            <a:spLocks noGrp="1"/>
          </p:cNvSpPr>
          <p:nvPr>
            <p:ph type="ctrTitle"/>
          </p:nvPr>
        </p:nvSpPr>
        <p:spPr>
          <a:xfrm>
            <a:off x="464600" y="27270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2" name="Google Shape;132;p26"/>
          <p:cNvSpPr txBox="1">
            <a:spLocks noGrp="1"/>
          </p:cNvSpPr>
          <p:nvPr>
            <p:ph type="ctrTitle" idx="3"/>
          </p:nvPr>
        </p:nvSpPr>
        <p:spPr>
          <a:xfrm>
            <a:off x="3262350" y="27270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3" name="Google Shape;133;p26"/>
          <p:cNvSpPr txBox="1">
            <a:spLocks noGrp="1"/>
          </p:cNvSpPr>
          <p:nvPr>
            <p:ph type="subTitle" idx="4"/>
          </p:nvPr>
        </p:nvSpPr>
        <p:spPr>
          <a:xfrm>
            <a:off x="6460750" y="30356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4" name="Google Shape;134;p26"/>
          <p:cNvSpPr txBox="1">
            <a:spLocks noGrp="1"/>
          </p:cNvSpPr>
          <p:nvPr>
            <p:ph type="ctrTitle" idx="5"/>
          </p:nvPr>
        </p:nvSpPr>
        <p:spPr>
          <a:xfrm>
            <a:off x="6060100" y="27270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5" name="Google Shape;135;p26"/>
          <p:cNvSpPr txBox="1">
            <a:spLocks noGrp="1"/>
          </p:cNvSpPr>
          <p:nvPr>
            <p:ph type="ctrTitle" idx="6"/>
          </p:nvPr>
        </p:nvSpPr>
        <p:spPr>
          <a:xfrm>
            <a:off x="723600" y="470625"/>
            <a:ext cx="20781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60" r:id="rId10"/>
    <p:sldLayoutId id="2147483661" r:id="rId11"/>
    <p:sldLayoutId id="2147483662" r:id="rId12"/>
    <p:sldLayoutId id="2147483664" r:id="rId13"/>
    <p:sldLayoutId id="2147483665" r:id="rId14"/>
    <p:sldLayoutId id="2147483667" r:id="rId15"/>
    <p:sldLayoutId id="2147483669" r:id="rId16"/>
    <p:sldLayoutId id="2147483671" r:id="rId17"/>
    <p:sldLayoutId id="2147483672"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0"/>
          <p:cNvSpPr txBox="1">
            <a:spLocks noGrp="1"/>
          </p:cNvSpPr>
          <p:nvPr>
            <p:ph type="subTitle" idx="1"/>
          </p:nvPr>
        </p:nvSpPr>
        <p:spPr>
          <a:xfrm>
            <a:off x="4691425" y="3074175"/>
            <a:ext cx="33312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500" dirty="0"/>
              <a:t>Are these communities viable support </a:t>
            </a:r>
            <a:r>
              <a:rPr lang="en-US" sz="1500" dirty="0"/>
              <a:t>resources</a:t>
            </a:r>
            <a:r>
              <a:rPr lang="en" sz="1500" dirty="0"/>
              <a:t> for at-risk individuals?</a:t>
            </a:r>
            <a:endParaRPr sz="1500" dirty="0"/>
          </a:p>
        </p:txBody>
      </p:sp>
      <p:sp>
        <p:nvSpPr>
          <p:cNvPr id="150" name="Google Shape;150;p30"/>
          <p:cNvSpPr txBox="1">
            <a:spLocks noGrp="1"/>
          </p:cNvSpPr>
          <p:nvPr>
            <p:ph type="ctrTitle"/>
          </p:nvPr>
        </p:nvSpPr>
        <p:spPr>
          <a:xfrm>
            <a:off x="0" y="592700"/>
            <a:ext cx="8022900" cy="258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400">
                <a:solidFill>
                  <a:srgbClr val="434343"/>
                </a:solidFill>
              </a:rPr>
              <a:t>Understanding r/Depression and r/SuicideWatch </a:t>
            </a:r>
            <a:endParaRPr sz="4400">
              <a:solidFill>
                <a:srgbClr val="434343"/>
              </a:solidFill>
            </a:endParaRPr>
          </a:p>
        </p:txBody>
      </p:sp>
      <p:cxnSp>
        <p:nvCxnSpPr>
          <p:cNvPr id="151" name="Google Shape;151;p30"/>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15" name="Google Shape;8477;p100">
            <a:extLst>
              <a:ext uri="{FF2B5EF4-FFF2-40B4-BE49-F238E27FC236}">
                <a16:creationId xmlns:a16="http://schemas.microsoft.com/office/drawing/2014/main" id="{091B6AC4-0882-4779-9854-DE9A1364587C}"/>
              </a:ext>
            </a:extLst>
          </p:cNvPr>
          <p:cNvGrpSpPr/>
          <p:nvPr/>
        </p:nvGrpSpPr>
        <p:grpSpPr>
          <a:xfrm>
            <a:off x="2379786" y="1542146"/>
            <a:ext cx="908727" cy="871810"/>
            <a:chOff x="-13947000" y="3212800"/>
            <a:chExt cx="353675" cy="352400"/>
          </a:xfrm>
          <a:solidFill>
            <a:srgbClr val="595959"/>
          </a:solidFill>
        </p:grpSpPr>
        <p:sp>
          <p:nvSpPr>
            <p:cNvPr id="16" name="Google Shape;8478;p100">
              <a:extLst>
                <a:ext uri="{FF2B5EF4-FFF2-40B4-BE49-F238E27FC236}">
                  <a16:creationId xmlns:a16="http://schemas.microsoft.com/office/drawing/2014/main" id="{98D76BC4-32D2-4FAC-84C0-22588E415D34}"/>
                </a:ext>
              </a:extLst>
            </p:cNvPr>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79;p100">
              <a:extLst>
                <a:ext uri="{FF2B5EF4-FFF2-40B4-BE49-F238E27FC236}">
                  <a16:creationId xmlns:a16="http://schemas.microsoft.com/office/drawing/2014/main" id="{401BF0EA-D77D-4A9E-AB95-4479A4FF8E68}"/>
                </a:ext>
              </a:extLst>
            </p:cNvPr>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40"/>
          <p:cNvSpPr txBox="1">
            <a:spLocks noGrp="1"/>
          </p:cNvSpPr>
          <p:nvPr>
            <p:ph type="ctrTitle" idx="4294967295"/>
          </p:nvPr>
        </p:nvSpPr>
        <p:spPr>
          <a:xfrm flipH="1">
            <a:off x="0" y="0"/>
            <a:ext cx="9144000" cy="10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Goals and Objectives: </a:t>
            </a:r>
            <a:endParaRPr dirty="0"/>
          </a:p>
          <a:p>
            <a:pPr marL="0" lvl="0" indent="0" algn="l" rtl="0">
              <a:spcBef>
                <a:spcPts val="0"/>
              </a:spcBef>
              <a:spcAft>
                <a:spcPts val="0"/>
              </a:spcAft>
              <a:buNone/>
            </a:pPr>
            <a:r>
              <a:rPr lang="en-US" sz="2400" dirty="0"/>
              <a:t>Quantify the environments of these communities</a:t>
            </a:r>
            <a:endParaRPr sz="2400" dirty="0"/>
          </a:p>
          <a:p>
            <a:pPr marL="0" lvl="0" indent="0" algn="l" rtl="0">
              <a:spcBef>
                <a:spcPts val="0"/>
              </a:spcBef>
              <a:spcAft>
                <a:spcPts val="0"/>
              </a:spcAft>
              <a:buNone/>
            </a:pPr>
            <a:endParaRPr dirty="0"/>
          </a:p>
        </p:txBody>
      </p:sp>
      <p:sp>
        <p:nvSpPr>
          <p:cNvPr id="318" name="Google Shape;318;p40"/>
          <p:cNvSpPr txBox="1">
            <a:spLocks noGrp="1"/>
          </p:cNvSpPr>
          <p:nvPr>
            <p:ph type="ctrTitle" idx="4294967295"/>
          </p:nvPr>
        </p:nvSpPr>
        <p:spPr>
          <a:xfrm>
            <a:off x="1875443" y="2491275"/>
            <a:ext cx="2043113"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Sentiment</a:t>
            </a:r>
            <a:endParaRPr dirty="0"/>
          </a:p>
        </p:txBody>
      </p:sp>
      <p:sp>
        <p:nvSpPr>
          <p:cNvPr id="319" name="Google Shape;319;p40"/>
          <p:cNvSpPr txBox="1">
            <a:spLocks noGrp="1"/>
          </p:cNvSpPr>
          <p:nvPr>
            <p:ph type="subTitle" idx="4294967295"/>
          </p:nvPr>
        </p:nvSpPr>
        <p:spPr>
          <a:xfrm>
            <a:off x="1803703" y="3049194"/>
            <a:ext cx="23301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supportive are commenters towards posters?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0" name="Google Shape;320;p40"/>
          <p:cNvSpPr txBox="1">
            <a:spLocks noGrp="1"/>
          </p:cNvSpPr>
          <p:nvPr>
            <p:ph type="subTitle" idx="4294967295"/>
          </p:nvPr>
        </p:nvSpPr>
        <p:spPr>
          <a:xfrm>
            <a:off x="5238614" y="3055150"/>
            <a:ext cx="22737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posters and commenters employ particular strategies when engaging in the r/Depression and r/SuicideWatch communities?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9" name="Google Shape;329;p40"/>
          <p:cNvSpPr txBox="1">
            <a:spLocks noGrp="1"/>
          </p:cNvSpPr>
          <p:nvPr>
            <p:ph type="ctrTitle" idx="4294967295"/>
          </p:nvPr>
        </p:nvSpPr>
        <p:spPr>
          <a:xfrm>
            <a:off x="5128100" y="2491275"/>
            <a:ext cx="2494800"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Word Usage</a:t>
            </a:r>
            <a:endParaRPr dirty="0"/>
          </a:p>
        </p:txBody>
      </p:sp>
      <p:grpSp>
        <p:nvGrpSpPr>
          <p:cNvPr id="18" name="Google Shape;6793;p96">
            <a:extLst>
              <a:ext uri="{FF2B5EF4-FFF2-40B4-BE49-F238E27FC236}">
                <a16:creationId xmlns:a16="http://schemas.microsoft.com/office/drawing/2014/main" id="{47474959-6CCC-468B-8549-A55909EEBD85}"/>
              </a:ext>
            </a:extLst>
          </p:cNvPr>
          <p:cNvGrpSpPr/>
          <p:nvPr/>
        </p:nvGrpSpPr>
        <p:grpSpPr>
          <a:xfrm>
            <a:off x="5921136" y="1542146"/>
            <a:ext cx="908727" cy="949129"/>
            <a:chOff x="-42430625" y="1949750"/>
            <a:chExt cx="322950" cy="315775"/>
          </a:xfrm>
          <a:solidFill>
            <a:srgbClr val="595959"/>
          </a:solidFill>
        </p:grpSpPr>
        <p:sp>
          <p:nvSpPr>
            <p:cNvPr id="19" name="Google Shape;6794;p96">
              <a:extLst>
                <a:ext uri="{FF2B5EF4-FFF2-40B4-BE49-F238E27FC236}">
                  <a16:creationId xmlns:a16="http://schemas.microsoft.com/office/drawing/2014/main" id="{336EC056-D873-41C6-A4CB-C8D64C408FA0}"/>
                </a:ext>
              </a:extLst>
            </p:cNvPr>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95;p96">
              <a:extLst>
                <a:ext uri="{FF2B5EF4-FFF2-40B4-BE49-F238E27FC236}">
                  <a16:creationId xmlns:a16="http://schemas.microsoft.com/office/drawing/2014/main" id="{DF238A7B-C722-48E7-B5BA-93795AA64F1A}"/>
                </a:ext>
              </a:extLst>
            </p:cNvPr>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96;p96">
              <a:extLst>
                <a:ext uri="{FF2B5EF4-FFF2-40B4-BE49-F238E27FC236}">
                  <a16:creationId xmlns:a16="http://schemas.microsoft.com/office/drawing/2014/main" id="{9BA2C166-CFBC-4BE6-A5EE-DCF46A19F716}"/>
                </a:ext>
              </a:extLst>
            </p:cNvPr>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97;p96">
              <a:extLst>
                <a:ext uri="{FF2B5EF4-FFF2-40B4-BE49-F238E27FC236}">
                  <a16:creationId xmlns:a16="http://schemas.microsoft.com/office/drawing/2014/main" id="{F236A920-CB83-41D0-886A-F761302095F4}"/>
                </a:ext>
              </a:extLst>
            </p:cNvPr>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24" name="Google Shape;9061;p101">
            <a:extLst>
              <a:ext uri="{FF2B5EF4-FFF2-40B4-BE49-F238E27FC236}">
                <a16:creationId xmlns:a16="http://schemas.microsoft.com/office/drawing/2014/main" id="{2834AF5C-7AE1-48C8-A4B2-8FA4CF625C56}"/>
              </a:ext>
            </a:extLst>
          </p:cNvPr>
          <p:cNvGrpSpPr/>
          <p:nvPr/>
        </p:nvGrpSpPr>
        <p:grpSpPr>
          <a:xfrm>
            <a:off x="5921136" y="1492886"/>
            <a:ext cx="908727" cy="998389"/>
            <a:chOff x="-1182750" y="3962900"/>
            <a:chExt cx="294575" cy="291450"/>
          </a:xfrm>
          <a:solidFill>
            <a:srgbClr val="595959"/>
          </a:solidFill>
        </p:grpSpPr>
        <p:sp>
          <p:nvSpPr>
            <p:cNvPr id="25" name="Google Shape;9062;p101">
              <a:extLst>
                <a:ext uri="{FF2B5EF4-FFF2-40B4-BE49-F238E27FC236}">
                  <a16:creationId xmlns:a16="http://schemas.microsoft.com/office/drawing/2014/main" id="{C6E9C2D1-81D4-408F-9FA1-954C060269BB}"/>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63;p101">
              <a:extLst>
                <a:ext uri="{FF2B5EF4-FFF2-40B4-BE49-F238E27FC236}">
                  <a16:creationId xmlns:a16="http://schemas.microsoft.com/office/drawing/2014/main" id="{491F767E-F303-41BE-8D6B-EC5301ED50D2}"/>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64;p101">
              <a:extLst>
                <a:ext uri="{FF2B5EF4-FFF2-40B4-BE49-F238E27FC236}">
                  <a16:creationId xmlns:a16="http://schemas.microsoft.com/office/drawing/2014/main" id="{C42D1113-FB78-416B-A455-9C87D163B91F}"/>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65;p101">
              <a:extLst>
                <a:ext uri="{FF2B5EF4-FFF2-40B4-BE49-F238E27FC236}">
                  <a16:creationId xmlns:a16="http://schemas.microsoft.com/office/drawing/2014/main" id="{0268F3EA-7BBE-472F-98AB-84CE44B54847}"/>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66;p101">
              <a:extLst>
                <a:ext uri="{FF2B5EF4-FFF2-40B4-BE49-F238E27FC236}">
                  <a16:creationId xmlns:a16="http://schemas.microsoft.com/office/drawing/2014/main" id="{46B488A9-75E3-47CA-B62D-C0C3BB0A876A}"/>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7;p101">
              <a:extLst>
                <a:ext uri="{FF2B5EF4-FFF2-40B4-BE49-F238E27FC236}">
                  <a16:creationId xmlns:a16="http://schemas.microsoft.com/office/drawing/2014/main" id="{F6A31A4F-4A84-485B-85A5-98B950496DD6}"/>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68;p101">
              <a:extLst>
                <a:ext uri="{FF2B5EF4-FFF2-40B4-BE49-F238E27FC236}">
                  <a16:creationId xmlns:a16="http://schemas.microsoft.com/office/drawing/2014/main" id="{203D1750-4FD6-4843-8E29-03CEBC37FE0E}"/>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755;p96">
            <a:extLst>
              <a:ext uri="{FF2B5EF4-FFF2-40B4-BE49-F238E27FC236}">
                <a16:creationId xmlns:a16="http://schemas.microsoft.com/office/drawing/2014/main" id="{DF39D943-A157-4209-8C6E-3100862BEAAE}"/>
              </a:ext>
            </a:extLst>
          </p:cNvPr>
          <p:cNvSpPr/>
          <p:nvPr/>
        </p:nvSpPr>
        <p:spPr>
          <a:xfrm>
            <a:off x="2442635" y="1425795"/>
            <a:ext cx="908728" cy="949129"/>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txBox="1">
            <a:spLocks noGrp="1"/>
          </p:cNvSpPr>
          <p:nvPr>
            <p:ph type="ctrTitle" idx="4294967295"/>
          </p:nvPr>
        </p:nvSpPr>
        <p:spPr>
          <a:xfrm flipH="1">
            <a:off x="0" y="0"/>
            <a:ext cx="9144000" cy="10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Goals and Objectives: </a:t>
            </a:r>
            <a:endParaRPr dirty="0"/>
          </a:p>
          <a:p>
            <a:pPr marL="0" lvl="0" indent="0" algn="l" rtl="0">
              <a:spcBef>
                <a:spcPts val="0"/>
              </a:spcBef>
              <a:spcAft>
                <a:spcPts val="0"/>
              </a:spcAft>
              <a:buNone/>
            </a:pPr>
            <a:r>
              <a:rPr lang="en-US" sz="2400" dirty="0"/>
              <a:t>Identify fundamental differences between the subreddits</a:t>
            </a:r>
            <a:endParaRPr sz="2400" dirty="0"/>
          </a:p>
          <a:p>
            <a:pPr marL="0" lvl="0" indent="0" algn="l" rtl="0">
              <a:spcBef>
                <a:spcPts val="0"/>
              </a:spcBef>
              <a:spcAft>
                <a:spcPts val="0"/>
              </a:spcAft>
              <a:buNone/>
            </a:pPr>
            <a:endParaRPr dirty="0"/>
          </a:p>
        </p:txBody>
      </p:sp>
      <p:sp>
        <p:nvSpPr>
          <p:cNvPr id="318" name="Google Shape;318;p40"/>
          <p:cNvSpPr txBox="1">
            <a:spLocks noGrp="1"/>
          </p:cNvSpPr>
          <p:nvPr>
            <p:ph type="ctrTitle" idx="4294967295"/>
          </p:nvPr>
        </p:nvSpPr>
        <p:spPr>
          <a:xfrm>
            <a:off x="1342974" y="2491275"/>
            <a:ext cx="3108049"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Thread Metadata</a:t>
            </a:r>
            <a:endParaRPr dirty="0"/>
          </a:p>
        </p:txBody>
      </p:sp>
      <p:sp>
        <p:nvSpPr>
          <p:cNvPr id="319" name="Google Shape;319;p40"/>
          <p:cNvSpPr txBox="1">
            <a:spLocks noGrp="1"/>
          </p:cNvSpPr>
          <p:nvPr>
            <p:ph type="subTitle" idx="4294967295"/>
          </p:nvPr>
        </p:nvSpPr>
        <p:spPr>
          <a:xfrm>
            <a:off x="1543050" y="3049194"/>
            <a:ext cx="2736056"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what ways do r/Depression Threads differ from r/SuicideWatch Threads?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0" name="Google Shape;320;p40"/>
          <p:cNvSpPr txBox="1">
            <a:spLocks noGrp="1"/>
          </p:cNvSpPr>
          <p:nvPr>
            <p:ph type="subTitle" idx="4294967295"/>
          </p:nvPr>
        </p:nvSpPr>
        <p:spPr>
          <a:xfrm>
            <a:off x="5238614" y="3055150"/>
            <a:ext cx="22737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 we distinguish posts involving depression from posts involving suicide?</a:t>
            </a:r>
            <a:endParaRPr dirty="0"/>
          </a:p>
          <a:p>
            <a:pPr marL="0" lvl="0" indent="0" algn="l" rtl="0">
              <a:spcBef>
                <a:spcPts val="1600"/>
              </a:spcBef>
              <a:spcAft>
                <a:spcPts val="1600"/>
              </a:spcAft>
              <a:buNone/>
            </a:pPr>
            <a:endParaRPr dirty="0"/>
          </a:p>
        </p:txBody>
      </p:sp>
      <p:sp>
        <p:nvSpPr>
          <p:cNvPr id="329" name="Google Shape;329;p40"/>
          <p:cNvSpPr txBox="1">
            <a:spLocks noGrp="1"/>
          </p:cNvSpPr>
          <p:nvPr>
            <p:ph type="ctrTitle" idx="4294967295"/>
          </p:nvPr>
        </p:nvSpPr>
        <p:spPr>
          <a:xfrm>
            <a:off x="5128100" y="2491275"/>
            <a:ext cx="2494800"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Classification</a:t>
            </a:r>
            <a:endParaRPr dirty="0"/>
          </a:p>
        </p:txBody>
      </p:sp>
    </p:spTree>
    <p:extLst>
      <p:ext uri="{BB962C8B-B14F-4D97-AF65-F5344CB8AC3E}">
        <p14:creationId xmlns:p14="http://schemas.microsoft.com/office/powerpoint/2010/main" val="85203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p:nvPr/>
        </p:nvSpPr>
        <p:spPr>
          <a:xfrm>
            <a:off x="0" y="-1047404"/>
            <a:ext cx="6376830" cy="6190779"/>
          </a:xfrm>
          <a:prstGeom prst="rtTriangle">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295;p39"/>
          <p:cNvSpPr txBox="1">
            <a:spLocks noGrp="1"/>
          </p:cNvSpPr>
          <p:nvPr>
            <p:ph type="ctrTitle"/>
          </p:nvPr>
        </p:nvSpPr>
        <p:spPr>
          <a:xfrm>
            <a:off x="1964851" y="1342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 Overvie</a:t>
            </a:r>
            <a:r>
              <a:rPr lang="en-US" dirty="0"/>
              <a:t>w</a:t>
            </a:r>
            <a:endParaRPr sz="1800" b="0" dirty="0"/>
          </a:p>
        </p:txBody>
      </p:sp>
      <p:sp>
        <p:nvSpPr>
          <p:cNvPr id="307" name="Google Shape;307;p39"/>
          <p:cNvSpPr/>
          <p:nvPr/>
        </p:nvSpPr>
        <p:spPr>
          <a:xfrm>
            <a:off x="2308904" y="3356704"/>
            <a:ext cx="1693200" cy="1007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 sz="1300" dirty="0">
                <a:latin typeface="Roboto Condensed Light"/>
                <a:ea typeface="Roboto Condensed Light"/>
                <a:cs typeface="Roboto Condensed Light"/>
                <a:sym typeface="Roboto Condensed Light"/>
              </a:rPr>
              <a:t>4,447 comments</a:t>
            </a:r>
            <a:endParaRPr kumimoji="0"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sp>
        <p:nvSpPr>
          <p:cNvPr id="308" name="Google Shape;308;p39"/>
          <p:cNvSpPr/>
          <p:nvPr/>
        </p:nvSpPr>
        <p:spPr>
          <a:xfrm>
            <a:off x="2308904" y="2280114"/>
            <a:ext cx="1693200" cy="1007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980 </a:t>
            </a:r>
            <a:r>
              <a:rPr kumimoji="0" lang="en-US"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threads</a:t>
            </a:r>
            <a:endParaRPr kumimoji="0"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sp>
        <p:nvSpPr>
          <p:cNvPr id="309" name="Google Shape;309;p39"/>
          <p:cNvSpPr/>
          <p:nvPr/>
        </p:nvSpPr>
        <p:spPr>
          <a:xfrm>
            <a:off x="424204" y="3357747"/>
            <a:ext cx="1693200" cy="1007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4,035 </a:t>
            </a:r>
            <a:r>
              <a:rPr kumimoji="0" lang="en-US"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comments </a:t>
            </a:r>
            <a:endParaRPr kumimoji="0"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sp>
        <p:nvSpPr>
          <p:cNvPr id="310" name="Google Shape;310;p39"/>
          <p:cNvSpPr/>
          <p:nvPr/>
        </p:nvSpPr>
        <p:spPr>
          <a:xfrm>
            <a:off x="424204" y="2280114"/>
            <a:ext cx="1693200" cy="1007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934 threads</a:t>
            </a:r>
            <a:endParaRPr kumimoji="0" sz="13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sp>
        <p:nvSpPr>
          <p:cNvPr id="22" name="Google Shape;310;p39">
            <a:extLst>
              <a:ext uri="{FF2B5EF4-FFF2-40B4-BE49-F238E27FC236}">
                <a16:creationId xmlns:a16="http://schemas.microsoft.com/office/drawing/2014/main" id="{ABDACEC2-F167-409D-B773-A4559392B5A3}"/>
              </a:ext>
            </a:extLst>
          </p:cNvPr>
          <p:cNvSpPr/>
          <p:nvPr/>
        </p:nvSpPr>
        <p:spPr>
          <a:xfrm>
            <a:off x="424204" y="1769481"/>
            <a:ext cx="1693200" cy="440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r/Depression</a:t>
            </a:r>
            <a:endParaRPr kumimoji="0" sz="18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sp>
        <p:nvSpPr>
          <p:cNvPr id="23" name="Google Shape;310;p39">
            <a:extLst>
              <a:ext uri="{FF2B5EF4-FFF2-40B4-BE49-F238E27FC236}">
                <a16:creationId xmlns:a16="http://schemas.microsoft.com/office/drawing/2014/main" id="{9B8094A7-0070-4098-AFEF-B1A57EF8F8B7}"/>
              </a:ext>
            </a:extLst>
          </p:cNvPr>
          <p:cNvSpPr/>
          <p:nvPr/>
        </p:nvSpPr>
        <p:spPr>
          <a:xfrm>
            <a:off x="2308904" y="1765609"/>
            <a:ext cx="1693200" cy="44040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rPr>
              <a:t>r/SuicideWatch</a:t>
            </a:r>
            <a:endParaRPr kumimoji="0" sz="1800" b="0" i="0" u="none" strike="noStrike" kern="0" cap="none" spc="0" normalizeH="0" baseline="0" noProof="0" dirty="0">
              <a:ln>
                <a:noFill/>
              </a:ln>
              <a:solidFill>
                <a:srgbClr val="000000"/>
              </a:solidFill>
              <a:effectLst/>
              <a:uLnTx/>
              <a:uFillTx/>
              <a:latin typeface="Roboto Condensed Light"/>
              <a:ea typeface="Roboto Condensed Light"/>
              <a:cs typeface="Roboto Condensed Light"/>
              <a:sym typeface="Roboto Condensed Light"/>
            </a:endParaRPr>
          </a:p>
        </p:txBody>
      </p:sp>
      <p:pic>
        <p:nvPicPr>
          <p:cNvPr id="24" name="Google Shape;252;p36">
            <a:extLst>
              <a:ext uri="{FF2B5EF4-FFF2-40B4-BE49-F238E27FC236}">
                <a16:creationId xmlns:a16="http://schemas.microsoft.com/office/drawing/2014/main" id="{4A5D765E-25CD-4DF0-843A-2AA25A423B38}"/>
              </a:ext>
            </a:extLst>
          </p:cNvPr>
          <p:cNvPicPr preferRelativeResize="0"/>
          <p:nvPr/>
        </p:nvPicPr>
        <p:blipFill>
          <a:blip r:embed="rId3">
            <a:alphaModFix/>
          </a:blip>
          <a:stretch>
            <a:fillRect/>
          </a:stretch>
        </p:blipFill>
        <p:spPr>
          <a:xfrm>
            <a:off x="6746889" y="1789098"/>
            <a:ext cx="1153600" cy="1153600"/>
          </a:xfrm>
          <a:prstGeom prst="rect">
            <a:avLst/>
          </a:prstGeom>
          <a:noFill/>
          <a:ln>
            <a:noFill/>
          </a:ln>
        </p:spPr>
      </p:pic>
      <p:sp>
        <p:nvSpPr>
          <p:cNvPr id="2" name="TextBox 1">
            <a:extLst>
              <a:ext uri="{FF2B5EF4-FFF2-40B4-BE49-F238E27FC236}">
                <a16:creationId xmlns:a16="http://schemas.microsoft.com/office/drawing/2014/main" id="{2B473D1F-7FAB-4811-814C-23CA260D7FB5}"/>
              </a:ext>
            </a:extLst>
          </p:cNvPr>
          <p:cNvSpPr txBox="1"/>
          <p:nvPr/>
        </p:nvSpPr>
        <p:spPr>
          <a:xfrm>
            <a:off x="6746889" y="3068158"/>
            <a:ext cx="1920240" cy="954107"/>
          </a:xfrm>
          <a:prstGeom prst="rect">
            <a:avLst/>
          </a:prstGeom>
          <a:noFill/>
        </p:spPr>
        <p:txBody>
          <a:bodyPr wrap="square" rtlCol="0">
            <a:spAutoFit/>
          </a:bodyPr>
          <a:lstStyle/>
          <a:p>
            <a:r>
              <a:rPr lang="en-US" dirty="0"/>
              <a:t>Threads and comments pulled from Reddit using PRAW</a:t>
            </a:r>
          </a:p>
        </p:txBody>
      </p:sp>
    </p:spTree>
    <p:extLst>
      <p:ext uri="{BB962C8B-B14F-4D97-AF65-F5344CB8AC3E}">
        <p14:creationId xmlns:p14="http://schemas.microsoft.com/office/powerpoint/2010/main" val="128529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2"/>
          <p:cNvSpPr txBox="1">
            <a:spLocks noGrp="1"/>
          </p:cNvSpPr>
          <p:nvPr>
            <p:ph type="ctrTitle"/>
          </p:nvPr>
        </p:nvSpPr>
        <p:spPr>
          <a:xfrm flipH="1">
            <a:off x="2527069" y="1344268"/>
            <a:ext cx="5346974"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Quantifying the Subreddits</a:t>
            </a:r>
            <a:endParaRPr dirty="0"/>
          </a:p>
        </p:txBody>
      </p:sp>
      <p:sp>
        <p:nvSpPr>
          <p:cNvPr id="580" name="Google Shape;580;p52"/>
          <p:cNvSpPr txBox="1">
            <a:spLocks noGrp="1"/>
          </p:cNvSpPr>
          <p:nvPr>
            <p:ph type="title" idx="2"/>
          </p:nvPr>
        </p:nvSpPr>
        <p:spPr>
          <a:xfrm flipH="1">
            <a:off x="4894743" y="8828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581" name="Google Shape;581;p52"/>
          <p:cNvCxnSpPr/>
          <p:nvPr/>
        </p:nvCxnSpPr>
        <p:spPr>
          <a:xfrm>
            <a:off x="7626825" y="3027334"/>
            <a:ext cx="1560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4804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logo&#10;&#10;Description automatically generated">
            <a:extLst>
              <a:ext uri="{FF2B5EF4-FFF2-40B4-BE49-F238E27FC236}">
                <a16:creationId xmlns:a16="http://schemas.microsoft.com/office/drawing/2014/main" id="{FBE89084-5833-4C4A-B42A-7F688B2276B9}"/>
              </a:ext>
            </a:extLst>
          </p:cNvPr>
          <p:cNvPicPr>
            <a:picLocks noChangeAspect="1"/>
          </p:cNvPicPr>
          <p:nvPr/>
        </p:nvPicPr>
        <p:blipFill>
          <a:blip r:embed="rId3"/>
          <a:stretch>
            <a:fillRect/>
          </a:stretch>
        </p:blipFill>
        <p:spPr>
          <a:xfrm>
            <a:off x="909567" y="1151002"/>
            <a:ext cx="2692473" cy="1794982"/>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p:txBody>
          <a:bodyPr/>
          <a:lstStyle/>
          <a:p>
            <a:r>
              <a:rPr lang="en-US" dirty="0"/>
              <a:t>Sentiment Analysis</a:t>
            </a:r>
          </a:p>
        </p:txBody>
      </p:sp>
      <p:pic>
        <p:nvPicPr>
          <p:cNvPr id="20" name="Picture 19" descr="A close up of a map&#10;&#10;Description automatically generated">
            <a:extLst>
              <a:ext uri="{FF2B5EF4-FFF2-40B4-BE49-F238E27FC236}">
                <a16:creationId xmlns:a16="http://schemas.microsoft.com/office/drawing/2014/main" id="{3BF1F0A6-E089-44DA-890D-4D96353BBE63}"/>
              </a:ext>
            </a:extLst>
          </p:cNvPr>
          <p:cNvPicPr>
            <a:picLocks noChangeAspect="1"/>
          </p:cNvPicPr>
          <p:nvPr/>
        </p:nvPicPr>
        <p:blipFill>
          <a:blip r:embed="rId4"/>
          <a:stretch>
            <a:fillRect/>
          </a:stretch>
        </p:blipFill>
        <p:spPr>
          <a:xfrm>
            <a:off x="909565" y="3144884"/>
            <a:ext cx="2692475" cy="1794983"/>
          </a:xfrm>
          <a:prstGeom prst="rect">
            <a:avLst/>
          </a:prstGeom>
          <a:ln w="12700">
            <a:solidFill>
              <a:srgbClr val="434343">
                <a:alpha val="60000"/>
              </a:srgbClr>
            </a:solidFill>
          </a:ln>
        </p:spPr>
      </p:pic>
      <p:pic>
        <p:nvPicPr>
          <p:cNvPr id="28" name="Picture 27" descr="A close up of a device&#10;&#10;Description automatically generated">
            <a:extLst>
              <a:ext uri="{FF2B5EF4-FFF2-40B4-BE49-F238E27FC236}">
                <a16:creationId xmlns:a16="http://schemas.microsoft.com/office/drawing/2014/main" id="{480062CE-181A-411B-81CD-DF1F01615D26}"/>
              </a:ext>
            </a:extLst>
          </p:cNvPr>
          <p:cNvPicPr>
            <a:picLocks noChangeAspect="1"/>
          </p:cNvPicPr>
          <p:nvPr/>
        </p:nvPicPr>
        <p:blipFill>
          <a:blip r:embed="rId5"/>
          <a:stretch>
            <a:fillRect/>
          </a:stretch>
        </p:blipFill>
        <p:spPr>
          <a:xfrm>
            <a:off x="5541962" y="3144883"/>
            <a:ext cx="2692475" cy="1794983"/>
          </a:xfrm>
          <a:prstGeom prst="rect">
            <a:avLst/>
          </a:prstGeom>
          <a:ln w="12700">
            <a:solidFill>
              <a:srgbClr val="434343">
                <a:alpha val="60000"/>
              </a:srgbClr>
            </a:solidFill>
          </a:ln>
        </p:spPr>
      </p:pic>
      <p:pic>
        <p:nvPicPr>
          <p:cNvPr id="32" name="Picture 31" descr="A close up of a map&#10;&#10;Description automatically generated">
            <a:extLst>
              <a:ext uri="{FF2B5EF4-FFF2-40B4-BE49-F238E27FC236}">
                <a16:creationId xmlns:a16="http://schemas.microsoft.com/office/drawing/2014/main" id="{6A3B11F5-3DDA-4147-A4A5-1EA051A040DB}"/>
              </a:ext>
            </a:extLst>
          </p:cNvPr>
          <p:cNvPicPr>
            <a:picLocks noChangeAspect="1"/>
          </p:cNvPicPr>
          <p:nvPr/>
        </p:nvPicPr>
        <p:blipFill>
          <a:blip r:embed="rId6"/>
          <a:stretch>
            <a:fillRect/>
          </a:stretch>
        </p:blipFill>
        <p:spPr>
          <a:xfrm>
            <a:off x="5545004" y="1151002"/>
            <a:ext cx="2692473" cy="1794982"/>
          </a:xfrm>
          <a:prstGeom prst="rect">
            <a:avLst/>
          </a:prstGeom>
          <a:ln w="12700">
            <a:solidFill>
              <a:srgbClr val="434343">
                <a:alpha val="60000"/>
              </a:srgbClr>
            </a:solidFill>
          </a:ln>
        </p:spPr>
      </p:pic>
    </p:spTree>
    <p:extLst>
      <p:ext uri="{BB962C8B-B14F-4D97-AF65-F5344CB8AC3E}">
        <p14:creationId xmlns:p14="http://schemas.microsoft.com/office/powerpoint/2010/main" val="689409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logo&#10;&#10;Description automatically generated">
            <a:extLst>
              <a:ext uri="{FF2B5EF4-FFF2-40B4-BE49-F238E27FC236}">
                <a16:creationId xmlns:a16="http://schemas.microsoft.com/office/drawing/2014/main" id="{FBE89084-5833-4C4A-B42A-7F688B2276B9}"/>
              </a:ext>
            </a:extLst>
          </p:cNvPr>
          <p:cNvPicPr>
            <a:picLocks noChangeAspect="1"/>
          </p:cNvPicPr>
          <p:nvPr/>
        </p:nvPicPr>
        <p:blipFill>
          <a:blip r:embed="rId3"/>
          <a:stretch>
            <a:fillRect/>
          </a:stretch>
        </p:blipFill>
        <p:spPr>
          <a:xfrm>
            <a:off x="909567" y="1151002"/>
            <a:ext cx="2692473" cy="1794982"/>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p:txBody>
          <a:bodyPr/>
          <a:lstStyle/>
          <a:p>
            <a:r>
              <a:rPr lang="en-US" dirty="0"/>
              <a:t>Sentiment Analysis</a:t>
            </a:r>
          </a:p>
        </p:txBody>
      </p:sp>
      <p:pic>
        <p:nvPicPr>
          <p:cNvPr id="20" name="Picture 19" descr="A close up of a map&#10;&#10;Description automatically generated">
            <a:extLst>
              <a:ext uri="{FF2B5EF4-FFF2-40B4-BE49-F238E27FC236}">
                <a16:creationId xmlns:a16="http://schemas.microsoft.com/office/drawing/2014/main" id="{3BF1F0A6-E089-44DA-890D-4D96353BBE63}"/>
              </a:ext>
            </a:extLst>
          </p:cNvPr>
          <p:cNvPicPr>
            <a:picLocks noChangeAspect="1"/>
          </p:cNvPicPr>
          <p:nvPr/>
        </p:nvPicPr>
        <p:blipFill>
          <a:blip r:embed="rId4"/>
          <a:stretch>
            <a:fillRect/>
          </a:stretch>
        </p:blipFill>
        <p:spPr>
          <a:xfrm>
            <a:off x="909565" y="3144884"/>
            <a:ext cx="2692475" cy="1794983"/>
          </a:xfrm>
          <a:prstGeom prst="rect">
            <a:avLst/>
          </a:prstGeom>
          <a:ln w="12700">
            <a:solidFill>
              <a:srgbClr val="434343">
                <a:alpha val="60000"/>
              </a:srgbClr>
            </a:solidFill>
          </a:ln>
        </p:spPr>
      </p:pic>
      <p:pic>
        <p:nvPicPr>
          <p:cNvPr id="28" name="Picture 27" descr="A close up of a device&#10;&#10;Description automatically generated">
            <a:extLst>
              <a:ext uri="{FF2B5EF4-FFF2-40B4-BE49-F238E27FC236}">
                <a16:creationId xmlns:a16="http://schemas.microsoft.com/office/drawing/2014/main" id="{480062CE-181A-411B-81CD-DF1F01615D26}"/>
              </a:ext>
            </a:extLst>
          </p:cNvPr>
          <p:cNvPicPr>
            <a:picLocks noChangeAspect="1"/>
          </p:cNvPicPr>
          <p:nvPr/>
        </p:nvPicPr>
        <p:blipFill>
          <a:blip r:embed="rId5"/>
          <a:stretch>
            <a:fillRect/>
          </a:stretch>
        </p:blipFill>
        <p:spPr>
          <a:xfrm>
            <a:off x="5541962" y="3144883"/>
            <a:ext cx="2692475" cy="1794983"/>
          </a:xfrm>
          <a:prstGeom prst="rect">
            <a:avLst/>
          </a:prstGeom>
          <a:ln w="12700">
            <a:solidFill>
              <a:srgbClr val="434343">
                <a:alpha val="60000"/>
              </a:srgbClr>
            </a:solidFill>
          </a:ln>
        </p:spPr>
      </p:pic>
      <p:pic>
        <p:nvPicPr>
          <p:cNvPr id="32" name="Picture 31" descr="A close up of a map&#10;&#10;Description automatically generated">
            <a:extLst>
              <a:ext uri="{FF2B5EF4-FFF2-40B4-BE49-F238E27FC236}">
                <a16:creationId xmlns:a16="http://schemas.microsoft.com/office/drawing/2014/main" id="{6A3B11F5-3DDA-4147-A4A5-1EA051A040DB}"/>
              </a:ext>
            </a:extLst>
          </p:cNvPr>
          <p:cNvPicPr>
            <a:picLocks noChangeAspect="1"/>
          </p:cNvPicPr>
          <p:nvPr/>
        </p:nvPicPr>
        <p:blipFill>
          <a:blip r:embed="rId6"/>
          <a:stretch>
            <a:fillRect/>
          </a:stretch>
        </p:blipFill>
        <p:spPr>
          <a:xfrm>
            <a:off x="5545004" y="1151002"/>
            <a:ext cx="2692473" cy="1794982"/>
          </a:xfrm>
          <a:prstGeom prst="rect">
            <a:avLst/>
          </a:prstGeom>
          <a:ln w="12700">
            <a:solidFill>
              <a:srgbClr val="434343">
                <a:alpha val="60000"/>
              </a:srgbClr>
            </a:solidFill>
          </a:ln>
        </p:spPr>
      </p:pic>
      <p:sp>
        <p:nvSpPr>
          <p:cNvPr id="7" name="Google Shape;362;p43">
            <a:extLst>
              <a:ext uri="{FF2B5EF4-FFF2-40B4-BE49-F238E27FC236}">
                <a16:creationId xmlns:a16="http://schemas.microsoft.com/office/drawing/2014/main" id="{0B54234E-4292-4546-B06F-F0F7C91CB9B9}"/>
              </a:ext>
            </a:extLst>
          </p:cNvPr>
          <p:cNvSpPr/>
          <p:nvPr/>
        </p:nvSpPr>
        <p:spPr>
          <a:xfrm rot="5400000">
            <a:off x="4257422" y="682954"/>
            <a:ext cx="2943631" cy="3936693"/>
          </a:xfrm>
          <a:prstGeom prst="wedgeRoundRectCallout">
            <a:avLst>
              <a:gd name="adj1" fmla="val -20089"/>
              <a:gd name="adj2" fmla="val 56846"/>
              <a:gd name="adj3" fmla="val 0"/>
            </a:avLst>
          </a:prstGeom>
          <a:solidFill>
            <a:srgbClr val="B6B6B6">
              <a:alpha val="96070"/>
            </a:srgbClr>
          </a:solidFill>
          <a:ln>
            <a:noFill/>
          </a:ln>
          <a:effectLst>
            <a:outerShdw blurRad="71438" dist="38100" dir="4500000" algn="bl" rotWithShape="0">
              <a:srgbClr val="000000">
                <a:alpha val="49000"/>
              </a:srgbClr>
            </a:outerShdw>
          </a:effectLst>
        </p:spPr>
        <p:txBody>
          <a:bodyPr spcFirstLastPara="1" vert="vert270" wrap="square" lIns="91425" tIns="91425" rIns="91425" bIns="91425" anchor="t" anchorCtr="0">
            <a:noAutofit/>
          </a:bodyPr>
          <a:lstStyle/>
          <a:p>
            <a:pPr lvl="0" algn="l" rtl="0">
              <a:spcBef>
                <a:spcPts val="0"/>
              </a:spcBef>
              <a:spcAft>
                <a:spcPts val="0"/>
              </a:spcAft>
            </a:pPr>
            <a:r>
              <a:rPr lang="en-US" dirty="0"/>
              <a:t>r/Depression posts are usually either very negative or very positive, though most posts are negative.</a:t>
            </a:r>
          </a:p>
          <a:p>
            <a:pPr lvl="0" algn="l" rtl="0">
              <a:spcBef>
                <a:spcPts val="0"/>
              </a:spcBef>
              <a:spcAft>
                <a:spcPts val="0"/>
              </a:spcAft>
            </a:pPr>
            <a:endParaRPr lang="en-US" dirty="0"/>
          </a:p>
          <a:p>
            <a:pPr lvl="0" algn="l" rtl="0">
              <a:spcBef>
                <a:spcPts val="0"/>
              </a:spcBef>
              <a:spcAft>
                <a:spcPts val="0"/>
              </a:spcAft>
            </a:pPr>
            <a:r>
              <a:rPr lang="en-US" dirty="0"/>
              <a:t>The comments are much more positive than the posts, which indicates that commenters tend to foster more positive environments.  </a:t>
            </a:r>
          </a:p>
          <a:p>
            <a:pPr lvl="0" algn="l" rtl="0">
              <a:spcBef>
                <a:spcPts val="0"/>
              </a:spcBef>
              <a:spcAft>
                <a:spcPts val="0"/>
              </a:spcAft>
            </a:pPr>
            <a:endParaRPr lang="en-US" dirty="0"/>
          </a:p>
          <a:p>
            <a:pPr lvl="0" algn="l" rtl="0">
              <a:spcBef>
                <a:spcPts val="0"/>
              </a:spcBef>
              <a:spcAft>
                <a:spcPts val="0"/>
              </a:spcAft>
            </a:pPr>
            <a:r>
              <a:rPr lang="en-US" dirty="0"/>
              <a:t>Additionally, some comments are very negative.  This is not necessarily a bad thing; many of these negative comments could be validating the original poster’s feelings.</a:t>
            </a:r>
            <a:endParaRPr dirty="0"/>
          </a:p>
        </p:txBody>
      </p:sp>
    </p:spTree>
    <p:extLst>
      <p:ext uri="{BB962C8B-B14F-4D97-AF65-F5344CB8AC3E}">
        <p14:creationId xmlns:p14="http://schemas.microsoft.com/office/powerpoint/2010/main" val="3088891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logo&#10;&#10;Description automatically generated">
            <a:extLst>
              <a:ext uri="{FF2B5EF4-FFF2-40B4-BE49-F238E27FC236}">
                <a16:creationId xmlns:a16="http://schemas.microsoft.com/office/drawing/2014/main" id="{FBE89084-5833-4C4A-B42A-7F688B2276B9}"/>
              </a:ext>
            </a:extLst>
          </p:cNvPr>
          <p:cNvPicPr>
            <a:picLocks noChangeAspect="1"/>
          </p:cNvPicPr>
          <p:nvPr/>
        </p:nvPicPr>
        <p:blipFill>
          <a:blip r:embed="rId3"/>
          <a:stretch>
            <a:fillRect/>
          </a:stretch>
        </p:blipFill>
        <p:spPr>
          <a:xfrm>
            <a:off x="909567" y="1151002"/>
            <a:ext cx="2692473" cy="1794982"/>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p:txBody>
          <a:bodyPr/>
          <a:lstStyle/>
          <a:p>
            <a:r>
              <a:rPr lang="en-US" dirty="0"/>
              <a:t>Sentiment Analysis</a:t>
            </a:r>
          </a:p>
        </p:txBody>
      </p:sp>
      <p:pic>
        <p:nvPicPr>
          <p:cNvPr id="20" name="Picture 19" descr="A close up of a map&#10;&#10;Description automatically generated">
            <a:extLst>
              <a:ext uri="{FF2B5EF4-FFF2-40B4-BE49-F238E27FC236}">
                <a16:creationId xmlns:a16="http://schemas.microsoft.com/office/drawing/2014/main" id="{3BF1F0A6-E089-44DA-890D-4D96353BBE63}"/>
              </a:ext>
            </a:extLst>
          </p:cNvPr>
          <p:cNvPicPr>
            <a:picLocks noChangeAspect="1"/>
          </p:cNvPicPr>
          <p:nvPr/>
        </p:nvPicPr>
        <p:blipFill>
          <a:blip r:embed="rId4"/>
          <a:stretch>
            <a:fillRect/>
          </a:stretch>
        </p:blipFill>
        <p:spPr>
          <a:xfrm>
            <a:off x="909565" y="3144884"/>
            <a:ext cx="2692475" cy="1794983"/>
          </a:xfrm>
          <a:prstGeom prst="rect">
            <a:avLst/>
          </a:prstGeom>
          <a:ln w="12700">
            <a:solidFill>
              <a:srgbClr val="434343">
                <a:alpha val="60000"/>
              </a:srgbClr>
            </a:solidFill>
          </a:ln>
        </p:spPr>
      </p:pic>
      <p:pic>
        <p:nvPicPr>
          <p:cNvPr id="28" name="Picture 27" descr="A close up of a device&#10;&#10;Description automatically generated">
            <a:extLst>
              <a:ext uri="{FF2B5EF4-FFF2-40B4-BE49-F238E27FC236}">
                <a16:creationId xmlns:a16="http://schemas.microsoft.com/office/drawing/2014/main" id="{480062CE-181A-411B-81CD-DF1F01615D26}"/>
              </a:ext>
            </a:extLst>
          </p:cNvPr>
          <p:cNvPicPr>
            <a:picLocks noChangeAspect="1"/>
          </p:cNvPicPr>
          <p:nvPr/>
        </p:nvPicPr>
        <p:blipFill>
          <a:blip r:embed="rId5"/>
          <a:stretch>
            <a:fillRect/>
          </a:stretch>
        </p:blipFill>
        <p:spPr>
          <a:xfrm>
            <a:off x="5541962" y="3144883"/>
            <a:ext cx="2692475" cy="1794983"/>
          </a:xfrm>
          <a:prstGeom prst="rect">
            <a:avLst/>
          </a:prstGeom>
          <a:ln w="12700">
            <a:solidFill>
              <a:srgbClr val="434343">
                <a:alpha val="60000"/>
              </a:srgbClr>
            </a:solidFill>
          </a:ln>
        </p:spPr>
      </p:pic>
      <p:pic>
        <p:nvPicPr>
          <p:cNvPr id="32" name="Picture 31" descr="A close up of a map&#10;&#10;Description automatically generated">
            <a:extLst>
              <a:ext uri="{FF2B5EF4-FFF2-40B4-BE49-F238E27FC236}">
                <a16:creationId xmlns:a16="http://schemas.microsoft.com/office/drawing/2014/main" id="{6A3B11F5-3DDA-4147-A4A5-1EA051A040DB}"/>
              </a:ext>
            </a:extLst>
          </p:cNvPr>
          <p:cNvPicPr>
            <a:picLocks noChangeAspect="1"/>
          </p:cNvPicPr>
          <p:nvPr/>
        </p:nvPicPr>
        <p:blipFill>
          <a:blip r:embed="rId6"/>
          <a:stretch>
            <a:fillRect/>
          </a:stretch>
        </p:blipFill>
        <p:spPr>
          <a:xfrm>
            <a:off x="5545004" y="1151002"/>
            <a:ext cx="2692473" cy="1794982"/>
          </a:xfrm>
          <a:prstGeom prst="rect">
            <a:avLst/>
          </a:prstGeom>
          <a:ln w="12700">
            <a:solidFill>
              <a:srgbClr val="434343">
                <a:alpha val="60000"/>
              </a:srgbClr>
            </a:solidFill>
          </a:ln>
        </p:spPr>
      </p:pic>
      <p:sp>
        <p:nvSpPr>
          <p:cNvPr id="7" name="Google Shape;362;p43">
            <a:extLst>
              <a:ext uri="{FF2B5EF4-FFF2-40B4-BE49-F238E27FC236}">
                <a16:creationId xmlns:a16="http://schemas.microsoft.com/office/drawing/2014/main" id="{0B54234E-4292-4546-B06F-F0F7C91CB9B9}"/>
              </a:ext>
            </a:extLst>
          </p:cNvPr>
          <p:cNvSpPr/>
          <p:nvPr/>
        </p:nvSpPr>
        <p:spPr>
          <a:xfrm rot="5400000">
            <a:off x="4970313" y="1961171"/>
            <a:ext cx="1501094" cy="3936693"/>
          </a:xfrm>
          <a:prstGeom prst="wedgeRoundRectCallout">
            <a:avLst>
              <a:gd name="adj1" fmla="val -20089"/>
              <a:gd name="adj2" fmla="val 56846"/>
              <a:gd name="adj3" fmla="val 0"/>
            </a:avLst>
          </a:prstGeom>
          <a:solidFill>
            <a:srgbClr val="B6B6B6">
              <a:alpha val="96070"/>
            </a:srgbClr>
          </a:solidFill>
          <a:ln>
            <a:noFill/>
          </a:ln>
          <a:effectLst>
            <a:outerShdw blurRad="71438" dist="38100" dir="4500000" algn="bl" rotWithShape="0">
              <a:srgbClr val="000000">
                <a:alpha val="49000"/>
              </a:srgbClr>
            </a:outerShdw>
          </a:effectLst>
        </p:spPr>
        <p:txBody>
          <a:bodyPr spcFirstLastPara="1" vert="vert270" wrap="square" lIns="91425" tIns="91425" rIns="91425" bIns="91425" anchor="t" anchorCtr="0">
            <a:noAutofit/>
          </a:bodyPr>
          <a:lstStyle/>
          <a:p>
            <a:r>
              <a:rPr lang="en-US" dirty="0"/>
              <a:t>A similar dynamic exists in r/SuicideWatch, though the posts are drastically more negative.  This fits with the intuition we have about this subreddit.  Posts here are much more likely to be strongly negative than posts in r/Depression.</a:t>
            </a:r>
          </a:p>
        </p:txBody>
      </p:sp>
    </p:spTree>
    <p:extLst>
      <p:ext uri="{BB962C8B-B14F-4D97-AF65-F5344CB8AC3E}">
        <p14:creationId xmlns:p14="http://schemas.microsoft.com/office/powerpoint/2010/main" val="3148585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logo&#10;&#10;Description automatically generated">
            <a:extLst>
              <a:ext uri="{FF2B5EF4-FFF2-40B4-BE49-F238E27FC236}">
                <a16:creationId xmlns:a16="http://schemas.microsoft.com/office/drawing/2014/main" id="{FBE89084-5833-4C4A-B42A-7F688B2276B9}"/>
              </a:ext>
            </a:extLst>
          </p:cNvPr>
          <p:cNvPicPr>
            <a:picLocks noChangeAspect="1"/>
          </p:cNvPicPr>
          <p:nvPr/>
        </p:nvPicPr>
        <p:blipFill>
          <a:blip r:embed="rId3"/>
          <a:stretch>
            <a:fillRect/>
          </a:stretch>
        </p:blipFill>
        <p:spPr>
          <a:xfrm>
            <a:off x="909567" y="1151002"/>
            <a:ext cx="2692473" cy="1794982"/>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p:txBody>
          <a:bodyPr/>
          <a:lstStyle/>
          <a:p>
            <a:r>
              <a:rPr lang="en-US" dirty="0"/>
              <a:t>Sentiment Analysis</a:t>
            </a:r>
          </a:p>
        </p:txBody>
      </p:sp>
      <p:pic>
        <p:nvPicPr>
          <p:cNvPr id="20" name="Picture 19" descr="A close up of a map&#10;&#10;Description automatically generated">
            <a:extLst>
              <a:ext uri="{FF2B5EF4-FFF2-40B4-BE49-F238E27FC236}">
                <a16:creationId xmlns:a16="http://schemas.microsoft.com/office/drawing/2014/main" id="{3BF1F0A6-E089-44DA-890D-4D96353BBE63}"/>
              </a:ext>
            </a:extLst>
          </p:cNvPr>
          <p:cNvPicPr>
            <a:picLocks noChangeAspect="1"/>
          </p:cNvPicPr>
          <p:nvPr/>
        </p:nvPicPr>
        <p:blipFill>
          <a:blip r:embed="rId4"/>
          <a:stretch>
            <a:fillRect/>
          </a:stretch>
        </p:blipFill>
        <p:spPr>
          <a:xfrm>
            <a:off x="909565" y="3144884"/>
            <a:ext cx="2692475" cy="1794983"/>
          </a:xfrm>
          <a:prstGeom prst="rect">
            <a:avLst/>
          </a:prstGeom>
          <a:ln w="12700">
            <a:solidFill>
              <a:srgbClr val="434343">
                <a:alpha val="60000"/>
              </a:srgbClr>
            </a:solidFill>
          </a:ln>
        </p:spPr>
      </p:pic>
      <p:pic>
        <p:nvPicPr>
          <p:cNvPr id="28" name="Picture 27" descr="A close up of a device&#10;&#10;Description automatically generated">
            <a:extLst>
              <a:ext uri="{FF2B5EF4-FFF2-40B4-BE49-F238E27FC236}">
                <a16:creationId xmlns:a16="http://schemas.microsoft.com/office/drawing/2014/main" id="{480062CE-181A-411B-81CD-DF1F01615D26}"/>
              </a:ext>
            </a:extLst>
          </p:cNvPr>
          <p:cNvPicPr>
            <a:picLocks noChangeAspect="1"/>
          </p:cNvPicPr>
          <p:nvPr/>
        </p:nvPicPr>
        <p:blipFill>
          <a:blip r:embed="rId5"/>
          <a:stretch>
            <a:fillRect/>
          </a:stretch>
        </p:blipFill>
        <p:spPr>
          <a:xfrm>
            <a:off x="5541962" y="3144883"/>
            <a:ext cx="2692475" cy="1794983"/>
          </a:xfrm>
          <a:prstGeom prst="rect">
            <a:avLst/>
          </a:prstGeom>
          <a:ln w="12700">
            <a:solidFill>
              <a:srgbClr val="434343">
                <a:alpha val="60000"/>
              </a:srgbClr>
            </a:solidFill>
          </a:ln>
        </p:spPr>
      </p:pic>
      <p:pic>
        <p:nvPicPr>
          <p:cNvPr id="32" name="Picture 31" descr="A close up of a map&#10;&#10;Description automatically generated">
            <a:extLst>
              <a:ext uri="{FF2B5EF4-FFF2-40B4-BE49-F238E27FC236}">
                <a16:creationId xmlns:a16="http://schemas.microsoft.com/office/drawing/2014/main" id="{6A3B11F5-3DDA-4147-A4A5-1EA051A040DB}"/>
              </a:ext>
            </a:extLst>
          </p:cNvPr>
          <p:cNvPicPr>
            <a:picLocks noChangeAspect="1"/>
          </p:cNvPicPr>
          <p:nvPr/>
        </p:nvPicPr>
        <p:blipFill>
          <a:blip r:embed="rId6"/>
          <a:stretch>
            <a:fillRect/>
          </a:stretch>
        </p:blipFill>
        <p:spPr>
          <a:xfrm>
            <a:off x="5545004" y="1151002"/>
            <a:ext cx="2692473" cy="1794982"/>
          </a:xfrm>
          <a:prstGeom prst="rect">
            <a:avLst/>
          </a:prstGeom>
          <a:ln w="12700">
            <a:solidFill>
              <a:srgbClr val="434343">
                <a:alpha val="60000"/>
              </a:srgbClr>
            </a:solidFill>
          </a:ln>
        </p:spPr>
      </p:pic>
      <p:sp>
        <p:nvSpPr>
          <p:cNvPr id="7" name="Google Shape;362;p43">
            <a:extLst>
              <a:ext uri="{FF2B5EF4-FFF2-40B4-BE49-F238E27FC236}">
                <a16:creationId xmlns:a16="http://schemas.microsoft.com/office/drawing/2014/main" id="{0B54234E-4292-4546-B06F-F0F7C91CB9B9}"/>
              </a:ext>
            </a:extLst>
          </p:cNvPr>
          <p:cNvSpPr/>
          <p:nvPr/>
        </p:nvSpPr>
        <p:spPr>
          <a:xfrm rot="5400000" flipV="1">
            <a:off x="3029478" y="379905"/>
            <a:ext cx="1501094" cy="3337177"/>
          </a:xfrm>
          <a:prstGeom prst="wedgeRoundRectCallout">
            <a:avLst>
              <a:gd name="adj1" fmla="val -20089"/>
              <a:gd name="adj2" fmla="val 56846"/>
              <a:gd name="adj3" fmla="val 0"/>
            </a:avLst>
          </a:prstGeom>
          <a:solidFill>
            <a:srgbClr val="B6B6B6">
              <a:alpha val="96070"/>
            </a:srgbClr>
          </a:solidFill>
          <a:ln>
            <a:noFill/>
          </a:ln>
          <a:effectLst>
            <a:outerShdw blurRad="71438" dist="38100" dir="4500000" algn="bl" rotWithShape="0">
              <a:srgbClr val="000000">
                <a:alpha val="49000"/>
              </a:srgbClr>
            </a:outerShdw>
          </a:effectLst>
        </p:spPr>
        <p:txBody>
          <a:bodyPr spcFirstLastPara="1" vert="vert" wrap="square" lIns="91425" tIns="91425" rIns="91425" bIns="91425" anchor="t" anchorCtr="0">
            <a:noAutofit/>
          </a:bodyPr>
          <a:lstStyle/>
          <a:p>
            <a:r>
              <a:rPr lang="en-US" dirty="0"/>
              <a:t>Comparing the subreddits, we see very similar behaviors, though comments in r/SuicideWatch tend to be somewhat more neutral.</a:t>
            </a:r>
          </a:p>
          <a:p>
            <a:pPr lvl="0" algn="l" rtl="0">
              <a:spcBef>
                <a:spcPts val="0"/>
              </a:spcBef>
              <a:spcAft>
                <a:spcPts val="0"/>
              </a:spcAft>
            </a:pPr>
            <a:endParaRPr dirty="0"/>
          </a:p>
        </p:txBody>
      </p:sp>
    </p:spTree>
    <p:extLst>
      <p:ext uri="{BB962C8B-B14F-4D97-AF65-F5344CB8AC3E}">
        <p14:creationId xmlns:p14="http://schemas.microsoft.com/office/powerpoint/2010/main" val="265378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E9069BB9-5908-458D-B630-247F5D0F20CC}"/>
              </a:ext>
            </a:extLst>
          </p:cNvPr>
          <p:cNvPicPr>
            <a:picLocks noChangeAspect="1"/>
          </p:cNvPicPr>
          <p:nvPr/>
        </p:nvPicPr>
        <p:blipFill>
          <a:blip r:embed="rId3"/>
          <a:stretch>
            <a:fillRect/>
          </a:stretch>
        </p:blipFill>
        <p:spPr>
          <a:xfrm>
            <a:off x="5042854" y="2571750"/>
            <a:ext cx="3360884" cy="2240590"/>
          </a:xfrm>
          <a:prstGeom prst="rect">
            <a:avLst/>
          </a:prstGeom>
          <a:ln w="12700">
            <a:solidFill>
              <a:srgbClr val="434343">
                <a:alpha val="60000"/>
              </a:srgbClr>
            </a:solidFill>
          </a:ln>
        </p:spPr>
      </p:pic>
      <p:pic>
        <p:nvPicPr>
          <p:cNvPr id="3" name="Picture 2" descr="A close up of a map&#10;&#10;Description automatically generated">
            <a:extLst>
              <a:ext uri="{FF2B5EF4-FFF2-40B4-BE49-F238E27FC236}">
                <a16:creationId xmlns:a16="http://schemas.microsoft.com/office/drawing/2014/main" id="{9FB00AF6-DBB9-4599-949F-9D8AA6FCFAC0}"/>
              </a:ext>
            </a:extLst>
          </p:cNvPr>
          <p:cNvPicPr>
            <a:picLocks noChangeAspect="1"/>
          </p:cNvPicPr>
          <p:nvPr/>
        </p:nvPicPr>
        <p:blipFill>
          <a:blip r:embed="rId4"/>
          <a:stretch>
            <a:fillRect/>
          </a:stretch>
        </p:blipFill>
        <p:spPr>
          <a:xfrm>
            <a:off x="740263" y="1151003"/>
            <a:ext cx="3360885" cy="2240590"/>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a:xfrm>
            <a:off x="740263" y="352850"/>
            <a:ext cx="7663474" cy="946200"/>
          </a:xfrm>
        </p:spPr>
        <p:txBody>
          <a:bodyPr/>
          <a:lstStyle/>
          <a:p>
            <a:r>
              <a:rPr lang="en-US" dirty="0"/>
              <a:t>Sentiment Analysis – Posters and Commenters</a:t>
            </a:r>
          </a:p>
        </p:txBody>
      </p:sp>
    </p:spTree>
    <p:extLst>
      <p:ext uri="{BB962C8B-B14F-4D97-AF65-F5344CB8AC3E}">
        <p14:creationId xmlns:p14="http://schemas.microsoft.com/office/powerpoint/2010/main" val="2384389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E9069BB9-5908-458D-B630-247F5D0F20CC}"/>
              </a:ext>
            </a:extLst>
          </p:cNvPr>
          <p:cNvPicPr>
            <a:picLocks noChangeAspect="1"/>
          </p:cNvPicPr>
          <p:nvPr/>
        </p:nvPicPr>
        <p:blipFill>
          <a:blip r:embed="rId3"/>
          <a:stretch>
            <a:fillRect/>
          </a:stretch>
        </p:blipFill>
        <p:spPr>
          <a:xfrm>
            <a:off x="5042854" y="2571750"/>
            <a:ext cx="3360884" cy="2240590"/>
          </a:xfrm>
          <a:prstGeom prst="rect">
            <a:avLst/>
          </a:prstGeom>
          <a:ln w="12700">
            <a:solidFill>
              <a:srgbClr val="434343">
                <a:alpha val="60000"/>
              </a:srgbClr>
            </a:solidFill>
          </a:ln>
        </p:spPr>
      </p:pic>
      <p:pic>
        <p:nvPicPr>
          <p:cNvPr id="3" name="Picture 2" descr="A close up of a map&#10;&#10;Description automatically generated">
            <a:extLst>
              <a:ext uri="{FF2B5EF4-FFF2-40B4-BE49-F238E27FC236}">
                <a16:creationId xmlns:a16="http://schemas.microsoft.com/office/drawing/2014/main" id="{9FB00AF6-DBB9-4599-949F-9D8AA6FCFAC0}"/>
              </a:ext>
            </a:extLst>
          </p:cNvPr>
          <p:cNvPicPr>
            <a:picLocks noChangeAspect="1"/>
          </p:cNvPicPr>
          <p:nvPr/>
        </p:nvPicPr>
        <p:blipFill>
          <a:blip r:embed="rId4"/>
          <a:stretch>
            <a:fillRect/>
          </a:stretch>
        </p:blipFill>
        <p:spPr>
          <a:xfrm>
            <a:off x="740263" y="1151003"/>
            <a:ext cx="3360885" cy="2240590"/>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a:xfrm>
            <a:off x="740263" y="352850"/>
            <a:ext cx="7663474" cy="946200"/>
          </a:xfrm>
        </p:spPr>
        <p:txBody>
          <a:bodyPr/>
          <a:lstStyle/>
          <a:p>
            <a:r>
              <a:rPr lang="en-US" dirty="0"/>
              <a:t>Sentiment Analysis – Posters and Commenters</a:t>
            </a:r>
          </a:p>
        </p:txBody>
      </p:sp>
      <p:sp>
        <p:nvSpPr>
          <p:cNvPr id="6" name="Google Shape;362;p43">
            <a:extLst>
              <a:ext uri="{FF2B5EF4-FFF2-40B4-BE49-F238E27FC236}">
                <a16:creationId xmlns:a16="http://schemas.microsoft.com/office/drawing/2014/main" id="{64947F11-C65F-49DE-820F-7DA62EC8A4A2}"/>
              </a:ext>
            </a:extLst>
          </p:cNvPr>
          <p:cNvSpPr/>
          <p:nvPr/>
        </p:nvSpPr>
        <p:spPr>
          <a:xfrm rot="5400000">
            <a:off x="5272831" y="276885"/>
            <a:ext cx="2308676" cy="4353007"/>
          </a:xfrm>
          <a:prstGeom prst="wedgeRoundRectCallout">
            <a:avLst>
              <a:gd name="adj1" fmla="val -20089"/>
              <a:gd name="adj2" fmla="val 56846"/>
              <a:gd name="adj3" fmla="val 0"/>
            </a:avLst>
          </a:prstGeom>
          <a:solidFill>
            <a:srgbClr val="B6B6B6">
              <a:alpha val="96070"/>
            </a:srgbClr>
          </a:solidFill>
          <a:ln>
            <a:noFill/>
          </a:ln>
          <a:effectLst>
            <a:outerShdw blurRad="71438" dist="38100" dir="4500000" algn="bl" rotWithShape="0">
              <a:srgbClr val="000000">
                <a:alpha val="49000"/>
              </a:srgbClr>
            </a:outerShdw>
          </a:effectLst>
        </p:spPr>
        <p:txBody>
          <a:bodyPr spcFirstLastPara="1" vert="vert270" wrap="square" lIns="91425" tIns="91425" rIns="91425" bIns="91425" anchor="t" anchorCtr="0">
            <a:noAutofit/>
          </a:bodyPr>
          <a:lstStyle/>
          <a:p>
            <a:r>
              <a:rPr lang="en-US" dirty="0"/>
              <a:t>This density plot shows the distribution of the difference between the median comment sentiment and the post sentiment.  (A positive value means the median comment sentiment was more positive than the post.)</a:t>
            </a:r>
          </a:p>
          <a:p>
            <a:endParaRPr lang="en-US" dirty="0"/>
          </a:p>
          <a:p>
            <a:r>
              <a:rPr lang="en-US" dirty="0"/>
              <a:t>In general, in both subreddits, the average comment has a higher sentiment score than the post that comment responded to.</a:t>
            </a:r>
          </a:p>
        </p:txBody>
      </p:sp>
    </p:spTree>
    <p:extLst>
      <p:ext uri="{BB962C8B-B14F-4D97-AF65-F5344CB8AC3E}">
        <p14:creationId xmlns:p14="http://schemas.microsoft.com/office/powerpoint/2010/main" val="1544250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5" name="Google Shape;171;p31">
            <a:extLst>
              <a:ext uri="{FF2B5EF4-FFF2-40B4-BE49-F238E27FC236}">
                <a16:creationId xmlns:a16="http://schemas.microsoft.com/office/drawing/2014/main" id="{877D606D-77B2-4C95-9414-C638D2C4F0E8}"/>
              </a:ext>
            </a:extLst>
          </p:cNvPr>
          <p:cNvSpPr txBox="1">
            <a:spLocks/>
          </p:cNvSpPr>
          <p:nvPr/>
        </p:nvSpPr>
        <p:spPr>
          <a:xfrm>
            <a:off x="6734258" y="2581805"/>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n-US" dirty="0"/>
              <a:t>Quantifying the Data</a:t>
            </a:r>
          </a:p>
        </p:txBody>
      </p:sp>
      <p:sp>
        <p:nvSpPr>
          <p:cNvPr id="160" name="Google Shape;160;p31"/>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1" name="Google Shape;161;p31"/>
          <p:cNvSpPr txBox="1">
            <a:spLocks noGrp="1"/>
          </p:cNvSpPr>
          <p:nvPr>
            <p:ph type="ctrTitle" idx="2"/>
          </p:nvPr>
        </p:nvSpPr>
        <p:spPr>
          <a:xfrm>
            <a:off x="390321" y="583345"/>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Depression and Suicide</a:t>
            </a:r>
            <a:endParaRPr dirty="0"/>
          </a:p>
        </p:txBody>
      </p:sp>
      <p:sp>
        <p:nvSpPr>
          <p:cNvPr id="162" name="Google Shape;162;p31"/>
          <p:cNvSpPr txBox="1">
            <a:spLocks noGrp="1"/>
          </p:cNvSpPr>
          <p:nvPr>
            <p:ph type="ctrTitle" idx="9"/>
          </p:nvPr>
        </p:nvSpPr>
        <p:spPr>
          <a:xfrm>
            <a:off x="64226" y="1657357"/>
            <a:ext cx="23004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The Depression and Suicide Watch Subreddits</a:t>
            </a:r>
            <a:endParaRPr dirty="0"/>
          </a:p>
        </p:txBody>
      </p:sp>
      <p:sp>
        <p:nvSpPr>
          <p:cNvPr id="163" name="Google Shape;163;p31"/>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4" name="Google Shape;164;p31"/>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5" name="Google Shape;165;p31"/>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66" name="Google Shape;166;p31"/>
          <p:cNvCxnSpPr/>
          <p:nvPr/>
        </p:nvCxnSpPr>
        <p:spPr>
          <a:xfrm flipH="1">
            <a:off x="3289725" y="0"/>
            <a:ext cx="7500" cy="3075300"/>
          </a:xfrm>
          <a:prstGeom prst="straightConnector1">
            <a:avLst/>
          </a:prstGeom>
          <a:noFill/>
          <a:ln w="9525" cap="flat" cmpd="sng">
            <a:solidFill>
              <a:schemeClr val="dk2"/>
            </a:solidFill>
            <a:prstDash val="solid"/>
            <a:round/>
            <a:headEnd type="none" w="med" len="med"/>
            <a:tailEnd type="none" w="med" len="med"/>
          </a:ln>
        </p:spPr>
      </p:cxnSp>
      <p:cxnSp>
        <p:nvCxnSpPr>
          <p:cNvPr id="167" name="Google Shape;167;p31"/>
          <p:cNvCxnSpPr/>
          <p:nvPr/>
        </p:nvCxnSpPr>
        <p:spPr>
          <a:xfrm flipH="1">
            <a:off x="5861975" y="2764625"/>
            <a:ext cx="10200" cy="23970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31"/>
          <p:cNvSpPr txBox="1">
            <a:spLocks noGrp="1"/>
          </p:cNvSpPr>
          <p:nvPr>
            <p:ph type="title" idx="7"/>
          </p:nvPr>
        </p:nvSpPr>
        <p:spPr>
          <a:xfrm>
            <a:off x="5922008" y="2705014"/>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69" name="Google Shape;169;p31"/>
          <p:cNvSpPr txBox="1">
            <a:spLocks noGrp="1"/>
          </p:cNvSpPr>
          <p:nvPr>
            <p:ph type="title" idx="8"/>
          </p:nvPr>
        </p:nvSpPr>
        <p:spPr>
          <a:xfrm>
            <a:off x="5922008" y="362496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70" name="Google Shape;170;p31"/>
          <p:cNvSpPr txBox="1">
            <a:spLocks noGrp="1"/>
          </p:cNvSpPr>
          <p:nvPr>
            <p:ph type="ctrTitle" idx="14"/>
          </p:nvPr>
        </p:nvSpPr>
        <p:spPr>
          <a:xfrm>
            <a:off x="-192874" y="2423825"/>
            <a:ext cx="2557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Goals and Methodology</a:t>
            </a:r>
            <a:endParaRPr dirty="0"/>
          </a:p>
        </p:txBody>
      </p:sp>
      <p:sp>
        <p:nvSpPr>
          <p:cNvPr id="171" name="Google Shape;171;p31"/>
          <p:cNvSpPr txBox="1">
            <a:spLocks noGrp="1"/>
          </p:cNvSpPr>
          <p:nvPr>
            <p:ph type="ctrTitle" idx="20"/>
          </p:nvPr>
        </p:nvSpPr>
        <p:spPr>
          <a:xfrm>
            <a:off x="6734258" y="3529856"/>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Classifying Threads</a:t>
            </a:r>
            <a:endParaRPr dirty="0"/>
          </a:p>
        </p:txBody>
      </p:sp>
      <p:sp>
        <p:nvSpPr>
          <p:cNvPr id="16" name="Google Shape;169;p31">
            <a:extLst>
              <a:ext uri="{FF2B5EF4-FFF2-40B4-BE49-F238E27FC236}">
                <a16:creationId xmlns:a16="http://schemas.microsoft.com/office/drawing/2014/main" id="{A1F94647-B4D3-4FB2-8E2B-ACC5A6530E6E}"/>
              </a:ext>
            </a:extLst>
          </p:cNvPr>
          <p:cNvSpPr txBox="1">
            <a:spLocks/>
          </p:cNvSpPr>
          <p:nvPr/>
        </p:nvSpPr>
        <p:spPr>
          <a:xfrm>
            <a:off x="5924780" y="4392499"/>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06</a:t>
            </a:r>
          </a:p>
        </p:txBody>
      </p:sp>
      <p:sp>
        <p:nvSpPr>
          <p:cNvPr id="17" name="Google Shape;171;p31">
            <a:extLst>
              <a:ext uri="{FF2B5EF4-FFF2-40B4-BE49-F238E27FC236}">
                <a16:creationId xmlns:a16="http://schemas.microsoft.com/office/drawing/2014/main" id="{B6763947-37D3-4EDB-8FE5-E0572E12246A}"/>
              </a:ext>
            </a:extLst>
          </p:cNvPr>
          <p:cNvSpPr txBox="1">
            <a:spLocks/>
          </p:cNvSpPr>
          <p:nvPr/>
        </p:nvSpPr>
        <p:spPr>
          <a:xfrm>
            <a:off x="6737030" y="4297394"/>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n-US"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E9069BB9-5908-458D-B630-247F5D0F20CC}"/>
              </a:ext>
            </a:extLst>
          </p:cNvPr>
          <p:cNvPicPr>
            <a:picLocks noChangeAspect="1"/>
          </p:cNvPicPr>
          <p:nvPr/>
        </p:nvPicPr>
        <p:blipFill>
          <a:blip r:embed="rId3"/>
          <a:stretch>
            <a:fillRect/>
          </a:stretch>
        </p:blipFill>
        <p:spPr>
          <a:xfrm>
            <a:off x="5042854" y="2571750"/>
            <a:ext cx="3360884" cy="2240590"/>
          </a:xfrm>
          <a:prstGeom prst="rect">
            <a:avLst/>
          </a:prstGeom>
          <a:ln w="12700">
            <a:solidFill>
              <a:srgbClr val="434343">
                <a:alpha val="60000"/>
              </a:srgbClr>
            </a:solidFill>
          </a:ln>
        </p:spPr>
      </p:pic>
      <p:pic>
        <p:nvPicPr>
          <p:cNvPr id="3" name="Picture 2" descr="A close up of a map&#10;&#10;Description automatically generated">
            <a:extLst>
              <a:ext uri="{FF2B5EF4-FFF2-40B4-BE49-F238E27FC236}">
                <a16:creationId xmlns:a16="http://schemas.microsoft.com/office/drawing/2014/main" id="{9FB00AF6-DBB9-4599-949F-9D8AA6FCFAC0}"/>
              </a:ext>
            </a:extLst>
          </p:cNvPr>
          <p:cNvPicPr>
            <a:picLocks noChangeAspect="1"/>
          </p:cNvPicPr>
          <p:nvPr/>
        </p:nvPicPr>
        <p:blipFill>
          <a:blip r:embed="rId4"/>
          <a:stretch>
            <a:fillRect/>
          </a:stretch>
        </p:blipFill>
        <p:spPr>
          <a:xfrm>
            <a:off x="740263" y="1151003"/>
            <a:ext cx="3360885" cy="2240590"/>
          </a:xfrm>
          <a:prstGeom prst="rect">
            <a:avLst/>
          </a:prstGeom>
          <a:ln w="12700">
            <a:solidFill>
              <a:srgbClr val="434343">
                <a:alpha val="60000"/>
              </a:srgbClr>
            </a:solidFill>
          </a:ln>
        </p:spPr>
      </p:pic>
      <p:sp>
        <p:nvSpPr>
          <p:cNvPr id="5" name="Title 4">
            <a:extLst>
              <a:ext uri="{FF2B5EF4-FFF2-40B4-BE49-F238E27FC236}">
                <a16:creationId xmlns:a16="http://schemas.microsoft.com/office/drawing/2014/main" id="{DC1D4F88-FE8C-438E-9E98-C70F717759E2}"/>
              </a:ext>
            </a:extLst>
          </p:cNvPr>
          <p:cNvSpPr>
            <a:spLocks noGrp="1"/>
          </p:cNvSpPr>
          <p:nvPr>
            <p:ph type="ctrTitle"/>
          </p:nvPr>
        </p:nvSpPr>
        <p:spPr>
          <a:xfrm>
            <a:off x="740263" y="352850"/>
            <a:ext cx="7663474" cy="946200"/>
          </a:xfrm>
        </p:spPr>
        <p:txBody>
          <a:bodyPr/>
          <a:lstStyle/>
          <a:p>
            <a:r>
              <a:rPr lang="en-US" dirty="0"/>
              <a:t>Sentiment Analysis – Posters and Commenters</a:t>
            </a:r>
          </a:p>
        </p:txBody>
      </p:sp>
      <p:sp>
        <p:nvSpPr>
          <p:cNvPr id="7" name="Google Shape;362;p43">
            <a:extLst>
              <a:ext uri="{FF2B5EF4-FFF2-40B4-BE49-F238E27FC236}">
                <a16:creationId xmlns:a16="http://schemas.microsoft.com/office/drawing/2014/main" id="{F1ED5B25-9397-4068-80D1-6E403D46298C}"/>
              </a:ext>
            </a:extLst>
          </p:cNvPr>
          <p:cNvSpPr/>
          <p:nvPr/>
        </p:nvSpPr>
        <p:spPr>
          <a:xfrm rot="5400000" flipV="1">
            <a:off x="1755879" y="1619096"/>
            <a:ext cx="1753984" cy="4451087"/>
          </a:xfrm>
          <a:prstGeom prst="wedgeRoundRectCallout">
            <a:avLst>
              <a:gd name="adj1" fmla="val -20089"/>
              <a:gd name="adj2" fmla="val 56846"/>
              <a:gd name="adj3" fmla="val 0"/>
            </a:avLst>
          </a:prstGeom>
          <a:solidFill>
            <a:srgbClr val="B6B6B6">
              <a:alpha val="96070"/>
            </a:srgbClr>
          </a:solidFill>
          <a:ln>
            <a:noFill/>
          </a:ln>
          <a:effectLst>
            <a:outerShdw blurRad="71438" dist="38100" dir="4500000" algn="bl" rotWithShape="0">
              <a:srgbClr val="000000">
                <a:alpha val="49000"/>
              </a:srgbClr>
            </a:outerShdw>
          </a:effectLst>
        </p:spPr>
        <p:txBody>
          <a:bodyPr spcFirstLastPara="1" vert="vert" wrap="square" lIns="91425" tIns="91425" rIns="91425" bIns="91425" anchor="t" anchorCtr="0">
            <a:noAutofit/>
          </a:bodyPr>
          <a:lstStyle/>
          <a:p>
            <a:r>
              <a:rPr lang="en-US" dirty="0"/>
              <a:t>This plot excludes comments that were not direct responses to the original post.</a:t>
            </a:r>
          </a:p>
          <a:p>
            <a:endParaRPr lang="en-US" dirty="0"/>
          </a:p>
          <a:p>
            <a:r>
              <a:rPr lang="en-US" dirty="0"/>
              <a:t>There is a greater difference in sentiments in this plot than in the plot on the left, which means that direct responders are much more likely to respond in very positive and constructive ways.</a:t>
            </a:r>
            <a:endParaRPr dirty="0"/>
          </a:p>
        </p:txBody>
      </p:sp>
    </p:spTree>
    <p:extLst>
      <p:ext uri="{BB962C8B-B14F-4D97-AF65-F5344CB8AC3E}">
        <p14:creationId xmlns:p14="http://schemas.microsoft.com/office/powerpoint/2010/main" val="1269507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E79EE3-D576-41B4-92CA-563C6665F51A}"/>
              </a:ext>
            </a:extLst>
          </p:cNvPr>
          <p:cNvSpPr>
            <a:spLocks noGrp="1"/>
          </p:cNvSpPr>
          <p:nvPr>
            <p:ph type="ctrTitle"/>
          </p:nvPr>
        </p:nvSpPr>
        <p:spPr/>
        <p:txBody>
          <a:bodyPr/>
          <a:lstStyle/>
          <a:p>
            <a:r>
              <a:rPr lang="en-US" dirty="0"/>
              <a:t>Identifying Commenting Strategies </a:t>
            </a:r>
          </a:p>
        </p:txBody>
      </p:sp>
      <p:pic>
        <p:nvPicPr>
          <p:cNvPr id="17" name="Picture 16" descr="A screenshot of a cell phone&#10;&#10;Description automatically generated">
            <a:extLst>
              <a:ext uri="{FF2B5EF4-FFF2-40B4-BE49-F238E27FC236}">
                <a16:creationId xmlns:a16="http://schemas.microsoft.com/office/drawing/2014/main" id="{9948F3D1-9C60-4EDF-BA85-09B8FF9761FF}"/>
              </a:ext>
            </a:extLst>
          </p:cNvPr>
          <p:cNvPicPr>
            <a:picLocks noChangeAspect="1"/>
          </p:cNvPicPr>
          <p:nvPr/>
        </p:nvPicPr>
        <p:blipFill>
          <a:blip r:embed="rId3"/>
          <a:stretch>
            <a:fillRect/>
          </a:stretch>
        </p:blipFill>
        <p:spPr>
          <a:xfrm>
            <a:off x="365127" y="1593411"/>
            <a:ext cx="3957483" cy="2638321"/>
          </a:xfrm>
          <a:prstGeom prst="rect">
            <a:avLst/>
          </a:prstGeom>
          <a:noFill/>
          <a:ln w="12700">
            <a:solidFill>
              <a:schemeClr val="tx1">
                <a:alpha val="60000"/>
              </a:schemeClr>
            </a:solidFill>
          </a:ln>
        </p:spPr>
      </p:pic>
      <p:pic>
        <p:nvPicPr>
          <p:cNvPr id="19" name="Picture 18" descr="A screenshot of a cell phone&#10;&#10;Description automatically generated">
            <a:extLst>
              <a:ext uri="{FF2B5EF4-FFF2-40B4-BE49-F238E27FC236}">
                <a16:creationId xmlns:a16="http://schemas.microsoft.com/office/drawing/2014/main" id="{09DEE986-8A2E-4D5D-8C54-F676EFF14CCF}"/>
              </a:ext>
            </a:extLst>
          </p:cNvPr>
          <p:cNvPicPr>
            <a:picLocks noChangeAspect="1"/>
          </p:cNvPicPr>
          <p:nvPr/>
        </p:nvPicPr>
        <p:blipFill>
          <a:blip r:embed="rId4"/>
          <a:stretch>
            <a:fillRect/>
          </a:stretch>
        </p:blipFill>
        <p:spPr>
          <a:xfrm>
            <a:off x="4821390" y="1593410"/>
            <a:ext cx="3957483" cy="2638322"/>
          </a:xfrm>
          <a:prstGeom prst="rect">
            <a:avLst/>
          </a:prstGeom>
          <a:noFill/>
          <a:ln w="12700">
            <a:solidFill>
              <a:schemeClr val="tx1">
                <a:alpha val="60000"/>
              </a:schemeClr>
            </a:solidFill>
          </a:ln>
        </p:spPr>
      </p:pic>
    </p:spTree>
    <p:extLst>
      <p:ext uri="{BB962C8B-B14F-4D97-AF65-F5344CB8AC3E}">
        <p14:creationId xmlns:p14="http://schemas.microsoft.com/office/powerpoint/2010/main" val="2827487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E79EE3-D576-41B4-92CA-563C6665F51A}"/>
              </a:ext>
            </a:extLst>
          </p:cNvPr>
          <p:cNvSpPr>
            <a:spLocks noGrp="1"/>
          </p:cNvSpPr>
          <p:nvPr>
            <p:ph type="ctrTitle"/>
          </p:nvPr>
        </p:nvSpPr>
        <p:spPr/>
        <p:txBody>
          <a:bodyPr/>
          <a:lstStyle/>
          <a:p>
            <a:r>
              <a:rPr lang="en-US" dirty="0"/>
              <a:t>Identifying Commenting Strategies </a:t>
            </a:r>
          </a:p>
        </p:txBody>
      </p:sp>
      <p:pic>
        <p:nvPicPr>
          <p:cNvPr id="17" name="Picture 16" descr="A screenshot of a cell phone&#10;&#10;Description automatically generated">
            <a:extLst>
              <a:ext uri="{FF2B5EF4-FFF2-40B4-BE49-F238E27FC236}">
                <a16:creationId xmlns:a16="http://schemas.microsoft.com/office/drawing/2014/main" id="{9948F3D1-9C60-4EDF-BA85-09B8FF9761FF}"/>
              </a:ext>
            </a:extLst>
          </p:cNvPr>
          <p:cNvPicPr>
            <a:picLocks noChangeAspect="1"/>
          </p:cNvPicPr>
          <p:nvPr/>
        </p:nvPicPr>
        <p:blipFill>
          <a:blip r:embed="rId3"/>
          <a:stretch>
            <a:fillRect/>
          </a:stretch>
        </p:blipFill>
        <p:spPr>
          <a:xfrm>
            <a:off x="365127" y="1593411"/>
            <a:ext cx="3957483" cy="2638321"/>
          </a:xfrm>
          <a:prstGeom prst="rect">
            <a:avLst/>
          </a:prstGeom>
          <a:ln w="12700">
            <a:solidFill>
              <a:schemeClr val="tx1">
                <a:alpha val="60000"/>
              </a:schemeClr>
            </a:solidFill>
          </a:ln>
        </p:spPr>
      </p:pic>
      <p:pic>
        <p:nvPicPr>
          <p:cNvPr id="19" name="Picture 18" descr="A screenshot of a cell phone&#10;&#10;Description automatically generated">
            <a:extLst>
              <a:ext uri="{FF2B5EF4-FFF2-40B4-BE49-F238E27FC236}">
                <a16:creationId xmlns:a16="http://schemas.microsoft.com/office/drawing/2014/main" id="{09DEE986-8A2E-4D5D-8C54-F676EFF14CCF}"/>
              </a:ext>
            </a:extLst>
          </p:cNvPr>
          <p:cNvPicPr>
            <a:picLocks noChangeAspect="1"/>
          </p:cNvPicPr>
          <p:nvPr/>
        </p:nvPicPr>
        <p:blipFill>
          <a:blip r:embed="rId4"/>
          <a:stretch>
            <a:fillRect/>
          </a:stretch>
        </p:blipFill>
        <p:spPr>
          <a:xfrm>
            <a:off x="4821390" y="1593410"/>
            <a:ext cx="3957483" cy="2638322"/>
          </a:xfrm>
          <a:prstGeom prst="rect">
            <a:avLst/>
          </a:prstGeom>
          <a:ln w="12700">
            <a:solidFill>
              <a:schemeClr val="tx1">
                <a:alpha val="60000"/>
              </a:schemeClr>
            </a:solidFill>
          </a:ln>
        </p:spPr>
      </p:pic>
      <p:sp>
        <p:nvSpPr>
          <p:cNvPr id="25" name="Oval 24">
            <a:extLst>
              <a:ext uri="{FF2B5EF4-FFF2-40B4-BE49-F238E27FC236}">
                <a16:creationId xmlns:a16="http://schemas.microsoft.com/office/drawing/2014/main" id="{94236488-6C70-43C9-8C30-8BEDAF39D161}"/>
              </a:ext>
            </a:extLst>
          </p:cNvPr>
          <p:cNvSpPr/>
          <p:nvPr/>
        </p:nvSpPr>
        <p:spPr>
          <a:xfrm rot="20845206">
            <a:off x="5613596" y="1905924"/>
            <a:ext cx="1718474" cy="1101209"/>
          </a:xfrm>
          <a:prstGeom prst="ellipse">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D715627-9BC4-4384-83D9-982EE70DE7E8}"/>
              </a:ext>
            </a:extLst>
          </p:cNvPr>
          <p:cNvSpPr/>
          <p:nvPr/>
        </p:nvSpPr>
        <p:spPr>
          <a:xfrm rot="1325078">
            <a:off x="7344188" y="1866965"/>
            <a:ext cx="1380546" cy="889462"/>
          </a:xfrm>
          <a:prstGeom prst="ellipse">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27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E79EE3-D576-41B4-92CA-563C6665F51A}"/>
              </a:ext>
            </a:extLst>
          </p:cNvPr>
          <p:cNvSpPr>
            <a:spLocks noGrp="1"/>
          </p:cNvSpPr>
          <p:nvPr>
            <p:ph type="ctrTitle"/>
          </p:nvPr>
        </p:nvSpPr>
        <p:spPr/>
        <p:txBody>
          <a:bodyPr/>
          <a:lstStyle/>
          <a:p>
            <a:r>
              <a:rPr lang="en-US" dirty="0"/>
              <a:t>Identifying Commenting Strategies </a:t>
            </a:r>
          </a:p>
        </p:txBody>
      </p:sp>
      <p:pic>
        <p:nvPicPr>
          <p:cNvPr id="17" name="Picture 16" descr="A screenshot of a cell phone&#10;&#10;Description automatically generated">
            <a:extLst>
              <a:ext uri="{FF2B5EF4-FFF2-40B4-BE49-F238E27FC236}">
                <a16:creationId xmlns:a16="http://schemas.microsoft.com/office/drawing/2014/main" id="{9948F3D1-9C60-4EDF-BA85-09B8FF9761FF}"/>
              </a:ext>
            </a:extLst>
          </p:cNvPr>
          <p:cNvPicPr>
            <a:picLocks noChangeAspect="1"/>
          </p:cNvPicPr>
          <p:nvPr/>
        </p:nvPicPr>
        <p:blipFill>
          <a:blip r:embed="rId3"/>
          <a:stretch>
            <a:fillRect/>
          </a:stretch>
        </p:blipFill>
        <p:spPr>
          <a:xfrm>
            <a:off x="365127" y="1593411"/>
            <a:ext cx="3957483" cy="2638321"/>
          </a:xfrm>
          <a:prstGeom prst="rect">
            <a:avLst/>
          </a:prstGeom>
          <a:ln w="12700">
            <a:solidFill>
              <a:schemeClr val="tx1">
                <a:alpha val="60000"/>
              </a:schemeClr>
            </a:solidFill>
          </a:ln>
        </p:spPr>
      </p:pic>
      <p:pic>
        <p:nvPicPr>
          <p:cNvPr id="19" name="Picture 18" descr="A screenshot of a cell phone&#10;&#10;Description automatically generated">
            <a:extLst>
              <a:ext uri="{FF2B5EF4-FFF2-40B4-BE49-F238E27FC236}">
                <a16:creationId xmlns:a16="http://schemas.microsoft.com/office/drawing/2014/main" id="{09DEE986-8A2E-4D5D-8C54-F676EFF14CCF}"/>
              </a:ext>
            </a:extLst>
          </p:cNvPr>
          <p:cNvPicPr>
            <a:picLocks noChangeAspect="1"/>
          </p:cNvPicPr>
          <p:nvPr/>
        </p:nvPicPr>
        <p:blipFill>
          <a:blip r:embed="rId4"/>
          <a:stretch>
            <a:fillRect/>
          </a:stretch>
        </p:blipFill>
        <p:spPr>
          <a:xfrm>
            <a:off x="4821390" y="1593410"/>
            <a:ext cx="3957483" cy="2638322"/>
          </a:xfrm>
          <a:prstGeom prst="rect">
            <a:avLst/>
          </a:prstGeom>
          <a:ln w="12700">
            <a:solidFill>
              <a:schemeClr val="tx1">
                <a:alpha val="60000"/>
              </a:schemeClr>
            </a:solidFill>
          </a:ln>
        </p:spPr>
      </p:pic>
      <p:sp>
        <p:nvSpPr>
          <p:cNvPr id="2" name="Oval 1">
            <a:extLst>
              <a:ext uri="{FF2B5EF4-FFF2-40B4-BE49-F238E27FC236}">
                <a16:creationId xmlns:a16="http://schemas.microsoft.com/office/drawing/2014/main" id="{E0EE63AF-FDC8-4928-84DA-3C5981C0C1C5}"/>
              </a:ext>
            </a:extLst>
          </p:cNvPr>
          <p:cNvSpPr/>
          <p:nvPr/>
        </p:nvSpPr>
        <p:spPr>
          <a:xfrm rot="349440">
            <a:off x="1873625" y="2821871"/>
            <a:ext cx="2446261" cy="1113548"/>
          </a:xfrm>
          <a:prstGeom prst="ellipse">
            <a:avLst/>
          </a:prstGeom>
          <a:noFill/>
          <a:ln w="381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1E227FB-B4AE-4FAE-9975-12AC898C8526}"/>
              </a:ext>
            </a:extLst>
          </p:cNvPr>
          <p:cNvSpPr/>
          <p:nvPr/>
        </p:nvSpPr>
        <p:spPr>
          <a:xfrm>
            <a:off x="5517373" y="1893615"/>
            <a:ext cx="2446261" cy="1223657"/>
          </a:xfrm>
          <a:prstGeom prst="ellipse">
            <a:avLst/>
          </a:prstGeom>
          <a:noFill/>
          <a:ln w="381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633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txBox="1">
            <a:spLocks noGrp="1"/>
          </p:cNvSpPr>
          <p:nvPr>
            <p:ph type="ctrTitle"/>
          </p:nvPr>
        </p:nvSpPr>
        <p:spPr>
          <a:xfrm flipH="1">
            <a:off x="1179950" y="1347050"/>
            <a:ext cx="56172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Classifying Threads</a:t>
            </a:r>
            <a:endParaRPr dirty="0"/>
          </a:p>
        </p:txBody>
      </p:sp>
      <p:sp>
        <p:nvSpPr>
          <p:cNvPr id="430" name="Google Shape;430;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431" name="Google Shape;431;p48"/>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049"/>
        <p:cNvGrpSpPr/>
        <p:nvPr/>
      </p:nvGrpSpPr>
      <p:grpSpPr>
        <a:xfrm>
          <a:off x="0" y="0"/>
          <a:ext cx="0" cy="0"/>
          <a:chOff x="0" y="0"/>
          <a:chExt cx="0" cy="0"/>
        </a:xfrm>
      </p:grpSpPr>
      <p:sp>
        <p:nvSpPr>
          <p:cNvPr id="1050" name="Google Shape;1050;p76"/>
          <p:cNvSpPr/>
          <p:nvPr/>
        </p:nvSpPr>
        <p:spPr>
          <a:xfrm>
            <a:off x="1398341" y="1299050"/>
            <a:ext cx="6347318" cy="3023816"/>
          </a:xfrm>
          <a:prstGeom prst="snip2DiagRect">
            <a:avLst>
              <a:gd name="adj1" fmla="val 1825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txBox="1">
            <a:spLocks noGrp="1"/>
          </p:cNvSpPr>
          <p:nvPr>
            <p:ph type="ctrTitle"/>
          </p:nvPr>
        </p:nvSpPr>
        <p:spPr>
          <a:xfrm>
            <a:off x="1398339" y="352850"/>
            <a:ext cx="634731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Posts Differ Across Subreddits</a:t>
            </a:r>
            <a:endParaRPr dirty="0"/>
          </a:p>
        </p:txBody>
      </p:sp>
      <p:graphicFrame>
        <p:nvGraphicFramePr>
          <p:cNvPr id="1052" name="Google Shape;1052;p76"/>
          <p:cNvGraphicFramePr/>
          <p:nvPr>
            <p:extLst>
              <p:ext uri="{D42A27DB-BD31-4B8C-83A1-F6EECF244321}">
                <p14:modId xmlns:p14="http://schemas.microsoft.com/office/powerpoint/2010/main" val="3567469409"/>
              </p:ext>
            </p:extLst>
          </p:nvPr>
        </p:nvGraphicFramePr>
        <p:xfrm>
          <a:off x="1398341" y="1299049"/>
          <a:ext cx="6347320" cy="3023814"/>
        </p:xfrm>
        <a:graphic>
          <a:graphicData uri="http://schemas.openxmlformats.org/drawingml/2006/table">
            <a:tbl>
              <a:tblPr>
                <a:noFill/>
                <a:tableStyleId>{76A7DA68-C421-401F-AA88-4A8F05125702}</a:tableStyleId>
              </a:tblPr>
              <a:tblGrid>
                <a:gridCol w="1436299">
                  <a:extLst>
                    <a:ext uri="{9D8B030D-6E8A-4147-A177-3AD203B41FA5}">
                      <a16:colId xmlns:a16="http://schemas.microsoft.com/office/drawing/2014/main" val="20000"/>
                    </a:ext>
                  </a:extLst>
                </a:gridCol>
                <a:gridCol w="1238596">
                  <a:extLst>
                    <a:ext uri="{9D8B030D-6E8A-4147-A177-3AD203B41FA5}">
                      <a16:colId xmlns:a16="http://schemas.microsoft.com/office/drawing/2014/main" val="20001"/>
                    </a:ext>
                  </a:extLst>
                </a:gridCol>
                <a:gridCol w="1221971">
                  <a:extLst>
                    <a:ext uri="{9D8B030D-6E8A-4147-A177-3AD203B41FA5}">
                      <a16:colId xmlns:a16="http://schemas.microsoft.com/office/drawing/2014/main" val="20002"/>
                    </a:ext>
                  </a:extLst>
                </a:gridCol>
                <a:gridCol w="1221971">
                  <a:extLst>
                    <a:ext uri="{9D8B030D-6E8A-4147-A177-3AD203B41FA5}">
                      <a16:colId xmlns:a16="http://schemas.microsoft.com/office/drawing/2014/main" val="20003"/>
                    </a:ext>
                  </a:extLst>
                </a:gridCol>
                <a:gridCol w="1228483">
                  <a:extLst>
                    <a:ext uri="{9D8B030D-6E8A-4147-A177-3AD203B41FA5}">
                      <a16:colId xmlns:a16="http://schemas.microsoft.com/office/drawing/2014/main" val="20004"/>
                    </a:ext>
                  </a:extLst>
                </a:gridCol>
              </a:tblGrid>
              <a:tr h="1007938">
                <a:tc>
                  <a:txBody>
                    <a:bodyPr/>
                    <a:lstStyle/>
                    <a:p>
                      <a:pPr marL="0" lvl="0" indent="0" algn="ctr" rtl="0">
                        <a:spcBef>
                          <a:spcPts val="0"/>
                        </a:spcBef>
                        <a:spcAft>
                          <a:spcPts val="0"/>
                        </a:spcAft>
                        <a:buNone/>
                      </a:pPr>
                      <a:endParaRPr b="1"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chemeClr val="lt1"/>
                          </a:solidFill>
                          <a:latin typeface="Exo 2"/>
                          <a:ea typeface="Exo 2"/>
                          <a:cs typeface="Exo 2"/>
                          <a:sym typeface="Exo 2"/>
                        </a:rPr>
                        <a:t>Median Direct Reply Time</a:t>
                      </a:r>
                      <a:r>
                        <a:rPr lang="en-US" b="1" baseline="30000" dirty="0">
                          <a:solidFill>
                            <a:schemeClr val="lt1"/>
                          </a:solidFill>
                          <a:latin typeface="Exo 2"/>
                          <a:ea typeface="Exo 2"/>
                          <a:cs typeface="Exo 2"/>
                          <a:sym typeface="Exo 2"/>
                        </a:rPr>
                        <a:t>1</a:t>
                      </a:r>
                      <a:endParaRPr b="1" baseline="30000"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chemeClr val="lt1"/>
                          </a:solidFill>
                          <a:latin typeface="Exo 2"/>
                          <a:ea typeface="Exo 2"/>
                          <a:cs typeface="Exo 2"/>
                          <a:sym typeface="Exo 2"/>
                        </a:rPr>
                        <a:t>Minimum </a:t>
                      </a:r>
                    </a:p>
                    <a:p>
                      <a:pPr marL="0" lvl="0" indent="0" algn="ctr" rtl="0">
                        <a:spcBef>
                          <a:spcPts val="0"/>
                        </a:spcBef>
                        <a:spcAft>
                          <a:spcPts val="0"/>
                        </a:spcAft>
                        <a:buNone/>
                      </a:pPr>
                      <a:r>
                        <a:rPr lang="en-US" b="1" dirty="0">
                          <a:solidFill>
                            <a:schemeClr val="lt1"/>
                          </a:solidFill>
                          <a:latin typeface="Exo 2"/>
                          <a:ea typeface="Exo 2"/>
                          <a:cs typeface="Exo 2"/>
                          <a:sym typeface="Exo 2"/>
                        </a:rPr>
                        <a:t>Reply Time</a:t>
                      </a:r>
                      <a:endParaRPr b="1"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chemeClr val="lt1"/>
                          </a:solidFill>
                          <a:latin typeface="Exo 2"/>
                          <a:ea typeface="Exo 2"/>
                          <a:cs typeface="Exo 2"/>
                          <a:sym typeface="Exo 2"/>
                        </a:rPr>
                        <a:t>Median Comment Length</a:t>
                      </a:r>
                      <a:r>
                        <a:rPr lang="en-US" b="1" baseline="30000" dirty="0">
                          <a:solidFill>
                            <a:schemeClr val="lt1"/>
                          </a:solidFill>
                          <a:latin typeface="Exo 2"/>
                          <a:ea typeface="Exo 2"/>
                          <a:cs typeface="Exo 2"/>
                          <a:sym typeface="Exo 2"/>
                        </a:rPr>
                        <a:t>2</a:t>
                      </a:r>
                      <a:endParaRPr b="1" baseline="30000"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chemeClr val="lt1"/>
                          </a:solidFill>
                          <a:latin typeface="Exo 2"/>
                          <a:ea typeface="Exo 2"/>
                          <a:cs typeface="Exo 2"/>
                          <a:sym typeface="Exo 2"/>
                        </a:rPr>
                        <a:t>Post Sentiment Score</a:t>
                      </a:r>
                      <a:endParaRPr b="1"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007938">
                <a:tc>
                  <a:txBody>
                    <a:bodyPr/>
                    <a:lstStyle/>
                    <a:p>
                      <a:pPr marL="0" lvl="0" indent="0" algn="ctr" rtl="0">
                        <a:spcBef>
                          <a:spcPts val="0"/>
                        </a:spcBef>
                        <a:spcAft>
                          <a:spcPts val="0"/>
                        </a:spcAft>
                        <a:buNone/>
                      </a:pPr>
                      <a:r>
                        <a:rPr lang="en-US" sz="1400" b="1" dirty="0">
                          <a:solidFill>
                            <a:schemeClr val="lt1"/>
                          </a:solidFill>
                          <a:latin typeface="Exo 2"/>
                          <a:ea typeface="Exo 2"/>
                          <a:cs typeface="Exo 2"/>
                          <a:sym typeface="Exo 2"/>
                        </a:rPr>
                        <a:t>Depr</a:t>
                      </a:r>
                      <a:r>
                        <a:rPr lang="en-US" sz="1400" b="1" dirty="0">
                          <a:solidFill>
                            <a:srgbClr val="FFFFFF"/>
                          </a:solidFill>
                          <a:latin typeface="Exo 2"/>
                          <a:ea typeface="Exo 2"/>
                          <a:cs typeface="Exo 2"/>
                          <a:sym typeface="Exo 2"/>
                        </a:rPr>
                        <a:t>e</a:t>
                      </a:r>
                      <a:r>
                        <a:rPr lang="en-US" sz="1400" b="1" dirty="0">
                          <a:solidFill>
                            <a:schemeClr val="lt1"/>
                          </a:solidFill>
                          <a:latin typeface="Exo 2"/>
                          <a:ea typeface="Exo 2"/>
                          <a:cs typeface="Exo 2"/>
                          <a:sym typeface="Exo 2"/>
                        </a:rPr>
                        <a:t>ssion</a:t>
                      </a:r>
                      <a:endParaRPr sz="1400" b="1"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182</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46</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30</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- 0.17</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007938">
                <a:tc>
                  <a:txBody>
                    <a:bodyPr/>
                    <a:lstStyle/>
                    <a:p>
                      <a:pPr marL="0" lvl="0" indent="0" algn="ctr" rtl="0">
                        <a:spcBef>
                          <a:spcPts val="0"/>
                        </a:spcBef>
                        <a:spcAft>
                          <a:spcPts val="0"/>
                        </a:spcAft>
                        <a:buNone/>
                      </a:pPr>
                      <a:r>
                        <a:rPr lang="en-US" sz="1400" b="1" dirty="0" err="1">
                          <a:solidFill>
                            <a:schemeClr val="lt1"/>
                          </a:solidFill>
                          <a:latin typeface="Exo 2"/>
                          <a:ea typeface="Exo 2"/>
                          <a:cs typeface="Exo 2"/>
                          <a:sym typeface="Exo 2"/>
                        </a:rPr>
                        <a:t>SuicideWatch</a:t>
                      </a:r>
                      <a:endParaRPr sz="1400" b="1" dirty="0">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444</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294</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33</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Roboto Condensed Light"/>
                          <a:ea typeface="Roboto Condensed Light"/>
                          <a:cs typeface="Roboto Condensed Light"/>
                          <a:sym typeface="Roboto Condensed Light"/>
                        </a:rPr>
                        <a:t>- 0.33</a:t>
                      </a:r>
                      <a:endParaRPr sz="14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1053" name="Google Shape;1053;p76"/>
          <p:cNvCxnSpPr/>
          <p:nvPr/>
        </p:nvCxnSpPr>
        <p:spPr>
          <a:xfrm rot="10800000">
            <a:off x="-6750" y="3306091"/>
            <a:ext cx="2062800" cy="0"/>
          </a:xfrm>
          <a:prstGeom prst="straightConnector1">
            <a:avLst/>
          </a:prstGeom>
          <a:noFill/>
          <a:ln w="9525" cap="flat" cmpd="sng">
            <a:solidFill>
              <a:schemeClr val="dk1"/>
            </a:solidFill>
            <a:prstDash val="solid"/>
            <a:round/>
            <a:headEnd type="none" w="med" len="med"/>
            <a:tailEnd type="none" w="med" len="med"/>
          </a:ln>
        </p:spPr>
      </p:cxnSp>
      <p:cxnSp>
        <p:nvCxnSpPr>
          <p:cNvPr id="1055" name="Google Shape;1055;p76"/>
          <p:cNvCxnSpPr>
            <a:cxnSpLocks/>
          </p:cNvCxnSpPr>
          <p:nvPr/>
        </p:nvCxnSpPr>
        <p:spPr>
          <a:xfrm flipV="1">
            <a:off x="1398341" y="3306090"/>
            <a:ext cx="6347318" cy="1"/>
          </a:xfrm>
          <a:prstGeom prst="straightConnector1">
            <a:avLst/>
          </a:prstGeom>
          <a:noFill/>
          <a:ln w="9525" cap="flat" cmpd="sng">
            <a:solidFill>
              <a:schemeClr val="lt1"/>
            </a:solidFill>
            <a:prstDash val="solid"/>
            <a:round/>
            <a:headEnd type="none" w="med" len="med"/>
            <a:tailEnd type="none" w="med" len="med"/>
          </a:ln>
        </p:spPr>
      </p:cxnSp>
      <p:sp>
        <p:nvSpPr>
          <p:cNvPr id="4" name="TextBox 3">
            <a:extLst>
              <a:ext uri="{FF2B5EF4-FFF2-40B4-BE49-F238E27FC236}">
                <a16:creationId xmlns:a16="http://schemas.microsoft.com/office/drawing/2014/main" id="{26F9D048-08C9-4C82-B01F-05E21B21DBBC}"/>
              </a:ext>
            </a:extLst>
          </p:cNvPr>
          <p:cNvSpPr txBox="1"/>
          <p:nvPr/>
        </p:nvSpPr>
        <p:spPr>
          <a:xfrm>
            <a:off x="1398339" y="4782334"/>
            <a:ext cx="6109855" cy="338554"/>
          </a:xfrm>
          <a:prstGeom prst="rect">
            <a:avLst/>
          </a:prstGeom>
          <a:noFill/>
        </p:spPr>
        <p:txBody>
          <a:bodyPr wrap="square" rtlCol="0">
            <a:spAutoFit/>
          </a:bodyPr>
          <a:lstStyle/>
          <a:p>
            <a:r>
              <a:rPr lang="en-US" sz="800" dirty="0"/>
              <a:t>1.  Measured in minutes</a:t>
            </a:r>
          </a:p>
          <a:p>
            <a:r>
              <a:rPr lang="en-US" sz="800" dirty="0"/>
              <a:t>2.  Word counts of comments</a:t>
            </a:r>
          </a:p>
        </p:txBody>
      </p:sp>
    </p:spTree>
    <p:extLst>
      <p:ext uri="{BB962C8B-B14F-4D97-AF65-F5344CB8AC3E}">
        <p14:creationId xmlns:p14="http://schemas.microsoft.com/office/powerpoint/2010/main" val="3110341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5">
            <a:extLst>
              <a:ext uri="{FF2B5EF4-FFF2-40B4-BE49-F238E27FC236}">
                <a16:creationId xmlns:a16="http://schemas.microsoft.com/office/drawing/2014/main" id="{17F68B5D-FA2D-4DFB-978A-C3E49ECA93D8}"/>
              </a:ext>
            </a:extLst>
          </p:cNvPr>
          <p:cNvSpPr txBox="1">
            <a:spLocks/>
          </p:cNvSpPr>
          <p:nvPr/>
        </p:nvSpPr>
        <p:spPr>
          <a:xfrm>
            <a:off x="5151153" y="1712899"/>
            <a:ext cx="2619300" cy="3706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r>
              <a:rPr lang="en-US" sz="1600" dirty="0"/>
              <a:t>Feature Importance</a:t>
            </a:r>
          </a:p>
        </p:txBody>
      </p:sp>
      <p:sp>
        <p:nvSpPr>
          <p:cNvPr id="41" name="Title 7">
            <a:extLst>
              <a:ext uri="{FF2B5EF4-FFF2-40B4-BE49-F238E27FC236}">
                <a16:creationId xmlns:a16="http://schemas.microsoft.com/office/drawing/2014/main" id="{3F8AB74D-D8A8-4B45-9337-9AEC483B2D82}"/>
              </a:ext>
            </a:extLst>
          </p:cNvPr>
          <p:cNvSpPr txBox="1">
            <a:spLocks/>
          </p:cNvSpPr>
          <p:nvPr/>
        </p:nvSpPr>
        <p:spPr>
          <a:xfrm>
            <a:off x="464548" y="3068867"/>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r>
              <a:rPr lang="en-US" sz="1600" dirty="0"/>
              <a:t>Gradient Boosting</a:t>
            </a:r>
          </a:p>
        </p:txBody>
      </p:sp>
      <p:sp>
        <p:nvSpPr>
          <p:cNvPr id="42" name="Title 8">
            <a:extLst>
              <a:ext uri="{FF2B5EF4-FFF2-40B4-BE49-F238E27FC236}">
                <a16:creationId xmlns:a16="http://schemas.microsoft.com/office/drawing/2014/main" id="{813D5E84-7EAA-4A7A-B196-A1B230C4A959}"/>
              </a:ext>
            </a:extLst>
          </p:cNvPr>
          <p:cNvSpPr txBox="1">
            <a:spLocks/>
          </p:cNvSpPr>
          <p:nvPr/>
        </p:nvSpPr>
        <p:spPr>
          <a:xfrm>
            <a:off x="-1026994" y="216975"/>
            <a:ext cx="5602385" cy="522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r>
              <a:rPr lang="en-US" sz="2200" dirty="0"/>
              <a:t>Classifying Threads</a:t>
            </a:r>
          </a:p>
        </p:txBody>
      </p:sp>
      <p:sp>
        <p:nvSpPr>
          <p:cNvPr id="43" name="Google Shape;1116;p78">
            <a:extLst>
              <a:ext uri="{FF2B5EF4-FFF2-40B4-BE49-F238E27FC236}">
                <a16:creationId xmlns:a16="http://schemas.microsoft.com/office/drawing/2014/main" id="{733940CF-C8C6-4F2E-B8A4-88B5909854E1}"/>
              </a:ext>
            </a:extLst>
          </p:cNvPr>
          <p:cNvSpPr/>
          <p:nvPr/>
        </p:nvSpPr>
        <p:spPr>
          <a:xfrm rot="5400000">
            <a:off x="1176492" y="1105533"/>
            <a:ext cx="1195414" cy="1817999"/>
          </a:xfrm>
          <a:prstGeom prst="snip1Rect">
            <a:avLst>
              <a:gd name="adj" fmla="val 16667"/>
            </a:avLst>
          </a:prstGeom>
          <a:solidFill>
            <a:schemeClr val="dk1"/>
          </a:solidFill>
          <a:ln>
            <a:noFill/>
          </a:ln>
        </p:spPr>
        <p:txBody>
          <a:bodyPr spcFirstLastPara="1" vert="vert270" wrap="square" lIns="91425" tIns="91425" rIns="91425" bIns="91425" anchor="t" anchorCtr="0">
            <a:noAutofit/>
          </a:bodyPr>
          <a:lstStyle/>
          <a:p>
            <a:pPr lvl="0"/>
            <a:r>
              <a:rPr lang="en-US" sz="1200" b="1" dirty="0">
                <a:solidFill>
                  <a:schemeClr val="lt1"/>
                </a:solidFill>
                <a:latin typeface="Exo 2"/>
                <a:ea typeface="Exo 2"/>
                <a:cs typeface="Exo 2"/>
                <a:sym typeface="Exo 2"/>
              </a:rPr>
              <a:t>Accuracy: 70.1%</a:t>
            </a:r>
          </a:p>
          <a:p>
            <a:pPr lvl="0">
              <a:lnSpc>
                <a:spcPct val="150000"/>
              </a:lnSpc>
            </a:pPr>
            <a:endParaRPr lang="en-US" sz="1200" b="1" dirty="0">
              <a:solidFill>
                <a:schemeClr val="lt1"/>
              </a:solidFill>
              <a:latin typeface="Exo 2"/>
              <a:ea typeface="Exo 2"/>
              <a:cs typeface="Exo 2"/>
              <a:sym typeface="Exo 2"/>
            </a:endParaRPr>
          </a:p>
          <a:p>
            <a:pPr lvl="0">
              <a:lnSpc>
                <a:spcPct val="150000"/>
              </a:lnSpc>
            </a:pPr>
            <a:r>
              <a:rPr lang="en-US" sz="1200" b="1" dirty="0">
                <a:solidFill>
                  <a:schemeClr val="lt1"/>
                </a:solidFill>
                <a:latin typeface="Exo 2"/>
                <a:ea typeface="Exo 2"/>
                <a:cs typeface="Exo 2"/>
                <a:sym typeface="Exo 2"/>
              </a:rPr>
              <a:t>False Pos Rate: 33%</a:t>
            </a:r>
          </a:p>
          <a:p>
            <a:pPr lvl="0">
              <a:lnSpc>
                <a:spcPct val="150000"/>
              </a:lnSpc>
            </a:pPr>
            <a:r>
              <a:rPr lang="en-US" sz="1200" b="1" dirty="0">
                <a:solidFill>
                  <a:schemeClr val="lt1"/>
                </a:solidFill>
                <a:latin typeface="Exo 2"/>
                <a:ea typeface="Exo 2"/>
                <a:cs typeface="Exo 2"/>
                <a:sym typeface="Exo 2"/>
              </a:rPr>
              <a:t>False Neg Rate: 23%</a:t>
            </a:r>
          </a:p>
        </p:txBody>
      </p:sp>
      <p:sp>
        <p:nvSpPr>
          <p:cNvPr id="44" name="Google Shape;1116;p78">
            <a:extLst>
              <a:ext uri="{FF2B5EF4-FFF2-40B4-BE49-F238E27FC236}">
                <a16:creationId xmlns:a16="http://schemas.microsoft.com/office/drawing/2014/main" id="{99F87D9C-A3BC-4634-A61D-659008FB0690}"/>
              </a:ext>
            </a:extLst>
          </p:cNvPr>
          <p:cNvSpPr/>
          <p:nvPr/>
        </p:nvSpPr>
        <p:spPr>
          <a:xfrm rot="5400000">
            <a:off x="1180718" y="3138248"/>
            <a:ext cx="1186959" cy="1817998"/>
          </a:xfrm>
          <a:prstGeom prst="snip1Rect">
            <a:avLst>
              <a:gd name="adj" fmla="val 16667"/>
            </a:avLst>
          </a:prstGeom>
          <a:solidFill>
            <a:schemeClr val="dk1"/>
          </a:solidFill>
          <a:ln>
            <a:noFill/>
          </a:ln>
        </p:spPr>
        <p:txBody>
          <a:bodyPr spcFirstLastPara="1" vert="vert270" wrap="square" lIns="91425" tIns="91425" rIns="91425" bIns="91425" anchor="t" anchorCtr="0">
            <a:noAutofit/>
          </a:bodyPr>
          <a:lstStyle/>
          <a:p>
            <a:pPr lvl="0"/>
            <a:r>
              <a:rPr lang="en-US" sz="1200" b="1" dirty="0">
                <a:solidFill>
                  <a:schemeClr val="lt1"/>
                </a:solidFill>
                <a:latin typeface="Exo 2"/>
                <a:ea typeface="Exo 2"/>
                <a:cs typeface="Exo 2"/>
                <a:sym typeface="Exo 2"/>
              </a:rPr>
              <a:t>Accuracy: 64%</a:t>
            </a:r>
          </a:p>
          <a:p>
            <a:pPr lvl="0">
              <a:lnSpc>
                <a:spcPct val="150000"/>
              </a:lnSpc>
            </a:pPr>
            <a:endParaRPr lang="en-US" sz="1200" b="1" dirty="0">
              <a:solidFill>
                <a:schemeClr val="lt1"/>
              </a:solidFill>
              <a:latin typeface="Exo 2"/>
              <a:ea typeface="Exo 2"/>
              <a:cs typeface="Exo 2"/>
              <a:sym typeface="Exo 2"/>
            </a:endParaRPr>
          </a:p>
          <a:p>
            <a:pPr lvl="0">
              <a:lnSpc>
                <a:spcPct val="150000"/>
              </a:lnSpc>
            </a:pPr>
            <a:r>
              <a:rPr lang="en-US" sz="1200" b="1" dirty="0">
                <a:solidFill>
                  <a:schemeClr val="lt1"/>
                </a:solidFill>
                <a:latin typeface="Exo 2"/>
                <a:ea typeface="Exo 2"/>
                <a:cs typeface="Exo 2"/>
                <a:sym typeface="Exo 2"/>
              </a:rPr>
              <a:t>False Pos Rate: 29%</a:t>
            </a:r>
          </a:p>
          <a:p>
            <a:pPr lvl="0">
              <a:lnSpc>
                <a:spcPct val="150000"/>
              </a:lnSpc>
            </a:pPr>
            <a:r>
              <a:rPr lang="en-US" sz="1200" b="1" dirty="0">
                <a:solidFill>
                  <a:schemeClr val="lt1"/>
                </a:solidFill>
                <a:latin typeface="Exo 2"/>
                <a:ea typeface="Exo 2"/>
                <a:cs typeface="Exo 2"/>
                <a:sym typeface="Exo 2"/>
              </a:rPr>
              <a:t>False Neg Rate: 52%</a:t>
            </a:r>
          </a:p>
        </p:txBody>
      </p:sp>
      <p:sp>
        <p:nvSpPr>
          <p:cNvPr id="45" name="Google Shape;1116;p78">
            <a:extLst>
              <a:ext uri="{FF2B5EF4-FFF2-40B4-BE49-F238E27FC236}">
                <a16:creationId xmlns:a16="http://schemas.microsoft.com/office/drawing/2014/main" id="{4B7E9ACE-06D8-44F6-BE73-B003E6A159C4}"/>
              </a:ext>
            </a:extLst>
          </p:cNvPr>
          <p:cNvSpPr/>
          <p:nvPr/>
        </p:nvSpPr>
        <p:spPr>
          <a:xfrm rot="5400000">
            <a:off x="5524576" y="1531700"/>
            <a:ext cx="1862051" cy="2965797"/>
          </a:xfrm>
          <a:prstGeom prst="snip1Rect">
            <a:avLst>
              <a:gd name="adj" fmla="val 16667"/>
            </a:avLst>
          </a:prstGeom>
          <a:solidFill>
            <a:schemeClr val="dk1"/>
          </a:solidFill>
          <a:ln>
            <a:noFill/>
          </a:ln>
        </p:spPr>
        <p:txBody>
          <a:bodyPr spcFirstLastPara="1" vert="vert270" wrap="square" lIns="91425" tIns="91425" rIns="91425" bIns="91425" anchor="ctr" anchorCtr="0">
            <a:noAutofit/>
          </a:bodyPr>
          <a:lstStyle/>
          <a:p>
            <a:pPr lvl="0">
              <a:lnSpc>
                <a:spcPct val="150000"/>
              </a:lnSpc>
            </a:pPr>
            <a:r>
              <a:rPr lang="en-US" sz="1200" b="1" dirty="0">
                <a:solidFill>
                  <a:schemeClr val="lt1"/>
                </a:solidFill>
                <a:latin typeface="Exo 2"/>
                <a:ea typeface="Exo 2"/>
                <a:cs typeface="Exo 2"/>
                <a:sym typeface="Exo 2"/>
              </a:rPr>
              <a:t>Median Direct Reply Time</a:t>
            </a:r>
          </a:p>
          <a:p>
            <a:pPr lvl="0">
              <a:lnSpc>
                <a:spcPct val="150000"/>
              </a:lnSpc>
            </a:pPr>
            <a:r>
              <a:rPr lang="en-US" sz="1200" b="1" dirty="0">
                <a:solidFill>
                  <a:schemeClr val="lt1"/>
                </a:solidFill>
                <a:latin typeface="Exo 2"/>
                <a:ea typeface="Exo 2"/>
                <a:cs typeface="Exo 2"/>
                <a:sym typeface="Exo 2"/>
              </a:rPr>
              <a:t>Min Reply Time</a:t>
            </a:r>
          </a:p>
          <a:p>
            <a:pPr lvl="0">
              <a:lnSpc>
                <a:spcPct val="150000"/>
              </a:lnSpc>
            </a:pPr>
            <a:r>
              <a:rPr lang="en-US" sz="1200" b="1" dirty="0">
                <a:solidFill>
                  <a:schemeClr val="lt1"/>
                </a:solidFill>
                <a:latin typeface="Exo 2"/>
                <a:ea typeface="Exo 2"/>
                <a:cs typeface="Exo 2"/>
                <a:sym typeface="Exo 2"/>
              </a:rPr>
              <a:t>Post Sentiment Score</a:t>
            </a:r>
          </a:p>
          <a:p>
            <a:pPr lvl="0">
              <a:lnSpc>
                <a:spcPct val="150000"/>
              </a:lnSpc>
            </a:pPr>
            <a:r>
              <a:rPr lang="en-US" sz="1200" b="1" dirty="0">
                <a:solidFill>
                  <a:schemeClr val="lt1"/>
                </a:solidFill>
                <a:latin typeface="Exo 2"/>
                <a:ea typeface="Exo 2"/>
                <a:cs typeface="Exo 2"/>
                <a:sym typeface="Exo 2"/>
              </a:rPr>
              <a:t>Median Comment Length</a:t>
            </a:r>
          </a:p>
          <a:p>
            <a:pPr lvl="0">
              <a:lnSpc>
                <a:spcPct val="150000"/>
              </a:lnSpc>
            </a:pPr>
            <a:r>
              <a:rPr lang="en-US" sz="1200" b="1" dirty="0">
                <a:solidFill>
                  <a:schemeClr val="lt1"/>
                </a:solidFill>
                <a:latin typeface="Exo 2"/>
                <a:ea typeface="Exo 2"/>
                <a:cs typeface="Exo 2"/>
                <a:sym typeface="Exo 2"/>
              </a:rPr>
              <a:t>Frequency of Suicide-related Words</a:t>
            </a:r>
          </a:p>
          <a:p>
            <a:pPr lvl="0">
              <a:lnSpc>
                <a:spcPct val="150000"/>
              </a:lnSpc>
            </a:pPr>
            <a:r>
              <a:rPr lang="en-US" sz="1200" b="1" dirty="0">
                <a:solidFill>
                  <a:schemeClr val="lt1"/>
                </a:solidFill>
                <a:latin typeface="Exo 2"/>
                <a:ea typeface="Exo 2"/>
                <a:cs typeface="Exo 2"/>
                <a:sym typeface="Exo 2"/>
              </a:rPr>
              <a:t>Frequency of Goal-oriented Words</a:t>
            </a:r>
          </a:p>
        </p:txBody>
      </p:sp>
      <p:sp>
        <p:nvSpPr>
          <p:cNvPr id="46" name="Title 7">
            <a:extLst>
              <a:ext uri="{FF2B5EF4-FFF2-40B4-BE49-F238E27FC236}">
                <a16:creationId xmlns:a16="http://schemas.microsoft.com/office/drawing/2014/main" id="{8786E891-CCFA-480C-B168-906F84443D89}"/>
              </a:ext>
            </a:extLst>
          </p:cNvPr>
          <p:cNvSpPr txBox="1">
            <a:spLocks/>
          </p:cNvSpPr>
          <p:nvPr/>
        </p:nvSpPr>
        <p:spPr>
          <a:xfrm>
            <a:off x="464600" y="1026858"/>
            <a:ext cx="26193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r>
              <a:rPr lang="en-US" sz="1600" dirty="0"/>
              <a:t>Logistic Regression</a:t>
            </a:r>
          </a:p>
        </p:txBody>
      </p:sp>
      <p:cxnSp>
        <p:nvCxnSpPr>
          <p:cNvPr id="49" name="Google Shape;1053;p76">
            <a:extLst>
              <a:ext uri="{FF2B5EF4-FFF2-40B4-BE49-F238E27FC236}">
                <a16:creationId xmlns:a16="http://schemas.microsoft.com/office/drawing/2014/main" id="{E710C6D7-D48B-4D13-8504-6222E13ECA1A}"/>
              </a:ext>
            </a:extLst>
          </p:cNvPr>
          <p:cNvCxnSpPr>
            <a:cxnSpLocks/>
          </p:cNvCxnSpPr>
          <p:nvPr/>
        </p:nvCxnSpPr>
        <p:spPr>
          <a:xfrm flipH="1" flipV="1">
            <a:off x="-6747" y="729149"/>
            <a:ext cx="3306900" cy="7842"/>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24773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6"/>
          <p:cNvSpPr txBox="1">
            <a:spLocks noGrp="1"/>
          </p:cNvSpPr>
          <p:nvPr>
            <p:ph type="ctrTitle"/>
          </p:nvPr>
        </p:nvSpPr>
        <p:spPr>
          <a:xfrm flipH="1">
            <a:off x="1698072" y="213945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Conclusions</a:t>
            </a:r>
            <a:endParaRPr dirty="0"/>
          </a:p>
        </p:txBody>
      </p:sp>
      <p:sp>
        <p:nvSpPr>
          <p:cNvPr id="741" name="Google Shape;741;p56"/>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cxnSp>
        <p:nvCxnSpPr>
          <p:cNvPr id="742" name="Google Shape;742;p56"/>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747" name="Google Shape;747;p57"/>
          <p:cNvPicPr preferRelativeResize="0"/>
          <p:nvPr/>
        </p:nvPicPr>
        <p:blipFill rotWithShape="1">
          <a:blip r:embed="rId3">
            <a:alphaModFix/>
          </a:blip>
          <a:srcRect l="68026"/>
          <a:stretch/>
        </p:blipFill>
        <p:spPr>
          <a:xfrm>
            <a:off x="0" y="0"/>
            <a:ext cx="2192702" cy="5143500"/>
          </a:xfrm>
          <a:prstGeom prst="rect">
            <a:avLst/>
          </a:prstGeom>
          <a:noFill/>
          <a:ln>
            <a:noFill/>
          </a:ln>
        </p:spPr>
      </p:pic>
      <p:sp>
        <p:nvSpPr>
          <p:cNvPr id="748" name="Google Shape;748;p57"/>
          <p:cNvSpPr/>
          <p:nvPr/>
        </p:nvSpPr>
        <p:spPr>
          <a:xfrm>
            <a:off x="0" y="0"/>
            <a:ext cx="2192700" cy="5143500"/>
          </a:xfrm>
          <a:prstGeom prst="rect">
            <a:avLst/>
          </a:prstGeom>
          <a:solidFill>
            <a:srgbClr val="DFDFDF">
              <a:alpha val="57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7"/>
          <p:cNvSpPr txBox="1">
            <a:spLocks noGrp="1"/>
          </p:cNvSpPr>
          <p:nvPr>
            <p:ph type="ctrTitle"/>
          </p:nvPr>
        </p:nvSpPr>
        <p:spPr>
          <a:xfrm>
            <a:off x="2180985" y="352850"/>
            <a:ext cx="6970399"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we can conclude about these subreddits</a:t>
            </a:r>
            <a:endParaRPr dirty="0"/>
          </a:p>
        </p:txBody>
      </p:sp>
      <p:sp>
        <p:nvSpPr>
          <p:cNvPr id="750" name="Google Shape;750;p57"/>
          <p:cNvSpPr txBox="1"/>
          <p:nvPr/>
        </p:nvSpPr>
        <p:spPr>
          <a:xfrm>
            <a:off x="1759450" y="1329517"/>
            <a:ext cx="792900" cy="675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Roboto Condensed"/>
              <a:buAutoNum type="arabicPeriod"/>
            </a:pPr>
            <a:r>
              <a:rPr lang="en" sz="2400" b="1" dirty="0">
                <a:latin typeface="Roboto Condensed"/>
                <a:ea typeface="Roboto Condensed"/>
                <a:cs typeface="Roboto Condensed"/>
                <a:sym typeface="Roboto Condensed"/>
              </a:rPr>
              <a:t> </a:t>
            </a:r>
            <a:endParaRPr sz="2400" b="1" dirty="0">
              <a:latin typeface="Roboto Condensed"/>
              <a:ea typeface="Roboto Condensed"/>
              <a:cs typeface="Roboto Condensed"/>
              <a:sym typeface="Roboto Condensed"/>
            </a:endParaRPr>
          </a:p>
        </p:txBody>
      </p:sp>
      <p:sp>
        <p:nvSpPr>
          <p:cNvPr id="751" name="Google Shape;751;p57"/>
          <p:cNvSpPr txBox="1"/>
          <p:nvPr/>
        </p:nvSpPr>
        <p:spPr>
          <a:xfrm>
            <a:off x="2337574" y="1364467"/>
            <a:ext cx="5892025" cy="60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dirty="0">
                <a:latin typeface="Roboto Condensed Light"/>
                <a:ea typeface="Roboto Condensed Light"/>
                <a:cs typeface="Roboto Condensed Light"/>
                <a:sym typeface="Roboto Condensed Light"/>
              </a:rPr>
              <a:t>There is evidence that commenters generally create more positive environments for posters</a:t>
            </a:r>
            <a:endParaRPr sz="1800" dirty="0">
              <a:latin typeface="Roboto Condensed Light"/>
              <a:ea typeface="Roboto Condensed Light"/>
              <a:cs typeface="Roboto Condensed Light"/>
              <a:sym typeface="Roboto Condensed Light"/>
            </a:endParaRPr>
          </a:p>
        </p:txBody>
      </p:sp>
      <p:sp>
        <p:nvSpPr>
          <p:cNvPr id="752" name="Google Shape;752;p57"/>
          <p:cNvSpPr txBox="1"/>
          <p:nvPr/>
        </p:nvSpPr>
        <p:spPr>
          <a:xfrm>
            <a:off x="1759450" y="2278552"/>
            <a:ext cx="7929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Roboto Condensed"/>
                <a:ea typeface="Roboto Condensed"/>
                <a:cs typeface="Roboto Condensed"/>
                <a:sym typeface="Roboto Condensed"/>
              </a:rPr>
              <a:t>2. </a:t>
            </a:r>
            <a:endParaRPr sz="2400" b="1" dirty="0">
              <a:latin typeface="Roboto Condensed"/>
              <a:ea typeface="Roboto Condensed"/>
              <a:cs typeface="Roboto Condensed"/>
              <a:sym typeface="Roboto Condensed"/>
            </a:endParaRPr>
          </a:p>
        </p:txBody>
      </p:sp>
      <p:sp>
        <p:nvSpPr>
          <p:cNvPr id="753" name="Google Shape;753;p57"/>
          <p:cNvSpPr txBox="1"/>
          <p:nvPr/>
        </p:nvSpPr>
        <p:spPr>
          <a:xfrm>
            <a:off x="2337575" y="2313502"/>
            <a:ext cx="5892024" cy="60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dirty="0">
                <a:latin typeface="Roboto Condensed Light"/>
                <a:ea typeface="Roboto Condensed Light"/>
                <a:cs typeface="Roboto Condensed Light"/>
                <a:sym typeface="Roboto Condensed Light"/>
              </a:rPr>
              <a:t>Commenters on r/</a:t>
            </a:r>
            <a:r>
              <a:rPr lang="en-US" sz="1800" dirty="0" err="1">
                <a:latin typeface="Roboto Condensed Light"/>
                <a:ea typeface="Roboto Condensed Light"/>
                <a:cs typeface="Roboto Condensed Light"/>
                <a:sym typeface="Roboto Condensed Light"/>
              </a:rPr>
              <a:t>SuicideWatch</a:t>
            </a:r>
            <a:r>
              <a:rPr lang="en-US" sz="1800" dirty="0">
                <a:latin typeface="Roboto Condensed Light"/>
                <a:ea typeface="Roboto Condensed Light"/>
                <a:cs typeface="Roboto Condensed Light"/>
                <a:sym typeface="Roboto Condensed Light"/>
              </a:rPr>
              <a:t> tend to either discuss medical intervention solutions or express their urges regarding suicide</a:t>
            </a: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0"/>
              </a:spcAft>
              <a:buNone/>
            </a:pP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1600"/>
              </a:spcAft>
              <a:buNone/>
            </a:pPr>
            <a:endParaRPr sz="1800" dirty="0">
              <a:latin typeface="Roboto Condensed Light"/>
              <a:ea typeface="Roboto Condensed Light"/>
              <a:cs typeface="Roboto Condensed Light"/>
              <a:sym typeface="Roboto Condensed Light"/>
            </a:endParaRPr>
          </a:p>
        </p:txBody>
      </p:sp>
      <p:sp>
        <p:nvSpPr>
          <p:cNvPr id="754" name="Google Shape;754;p57"/>
          <p:cNvSpPr txBox="1"/>
          <p:nvPr/>
        </p:nvSpPr>
        <p:spPr>
          <a:xfrm>
            <a:off x="1759450" y="3227587"/>
            <a:ext cx="7929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Roboto Condensed"/>
                <a:ea typeface="Roboto Condensed"/>
                <a:cs typeface="Roboto Condensed"/>
                <a:sym typeface="Roboto Condensed"/>
              </a:rPr>
              <a:t>3. </a:t>
            </a:r>
            <a:endParaRPr sz="2400" b="1" dirty="0">
              <a:latin typeface="Roboto Condensed"/>
              <a:ea typeface="Roboto Condensed"/>
              <a:cs typeface="Roboto Condensed"/>
              <a:sym typeface="Roboto Condensed"/>
            </a:endParaRPr>
          </a:p>
        </p:txBody>
      </p:sp>
      <p:sp>
        <p:nvSpPr>
          <p:cNvPr id="755" name="Google Shape;755;p57"/>
          <p:cNvSpPr txBox="1"/>
          <p:nvPr/>
        </p:nvSpPr>
        <p:spPr>
          <a:xfrm>
            <a:off x="208750" y="1073925"/>
            <a:ext cx="1550700" cy="56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
        <p:nvSpPr>
          <p:cNvPr id="756" name="Google Shape;756;p57"/>
          <p:cNvSpPr txBox="1"/>
          <p:nvPr/>
        </p:nvSpPr>
        <p:spPr>
          <a:xfrm>
            <a:off x="2337575" y="3262537"/>
            <a:ext cx="6390300" cy="60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dirty="0">
                <a:latin typeface="Roboto Condensed Light"/>
                <a:ea typeface="Roboto Condensed Light"/>
                <a:cs typeface="Roboto Condensed Light"/>
                <a:sym typeface="Roboto Condensed Light"/>
              </a:rPr>
              <a:t>There is evidence that a distinguishing factor between r/Depression and r/</a:t>
            </a:r>
            <a:r>
              <a:rPr lang="en-US" sz="1800" dirty="0" err="1">
                <a:latin typeface="Roboto Condensed Light"/>
                <a:ea typeface="Roboto Condensed Light"/>
                <a:cs typeface="Roboto Condensed Light"/>
                <a:sym typeface="Roboto Condensed Light"/>
              </a:rPr>
              <a:t>SuicideWatch</a:t>
            </a:r>
            <a:r>
              <a:rPr lang="en-US" sz="1800" dirty="0">
                <a:latin typeface="Roboto Condensed Light"/>
                <a:ea typeface="Roboto Condensed Light"/>
                <a:cs typeface="Roboto Condensed Light"/>
                <a:sym typeface="Roboto Condensed Light"/>
              </a:rPr>
              <a:t> commenters is ideation of suicide</a:t>
            </a: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0"/>
              </a:spcAft>
              <a:buNone/>
            </a:pP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0"/>
              </a:spcAft>
              <a:buNone/>
            </a:pP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1600"/>
              </a:spcAft>
              <a:buNone/>
            </a:pPr>
            <a:endParaRPr sz="1800" dirty="0">
              <a:latin typeface="Roboto Condensed Light"/>
              <a:ea typeface="Roboto Condensed Light"/>
              <a:cs typeface="Roboto Condensed Light"/>
              <a:sym typeface="Roboto Condensed Light"/>
            </a:endParaRPr>
          </a:p>
        </p:txBody>
      </p:sp>
      <p:sp>
        <p:nvSpPr>
          <p:cNvPr id="12" name="Google Shape;754;p57">
            <a:extLst>
              <a:ext uri="{FF2B5EF4-FFF2-40B4-BE49-F238E27FC236}">
                <a16:creationId xmlns:a16="http://schemas.microsoft.com/office/drawing/2014/main" id="{C20E48EC-2E3D-4169-A51F-97650C297655}"/>
              </a:ext>
            </a:extLst>
          </p:cNvPr>
          <p:cNvSpPr txBox="1"/>
          <p:nvPr/>
        </p:nvSpPr>
        <p:spPr>
          <a:xfrm>
            <a:off x="1753909" y="4186318"/>
            <a:ext cx="7929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Roboto Condensed"/>
                <a:ea typeface="Roboto Condensed"/>
                <a:cs typeface="Roboto Condensed"/>
                <a:sym typeface="Roboto Condensed"/>
              </a:rPr>
              <a:t>4. </a:t>
            </a:r>
            <a:endParaRPr sz="2400" b="1" dirty="0">
              <a:latin typeface="Roboto Condensed"/>
              <a:ea typeface="Roboto Condensed"/>
              <a:cs typeface="Roboto Condensed"/>
              <a:sym typeface="Roboto Condensed"/>
            </a:endParaRPr>
          </a:p>
        </p:txBody>
      </p:sp>
      <p:sp>
        <p:nvSpPr>
          <p:cNvPr id="13" name="Google Shape;756;p57">
            <a:extLst>
              <a:ext uri="{FF2B5EF4-FFF2-40B4-BE49-F238E27FC236}">
                <a16:creationId xmlns:a16="http://schemas.microsoft.com/office/drawing/2014/main" id="{0DB35A80-470F-4E2D-8303-96CD6487D97D}"/>
              </a:ext>
            </a:extLst>
          </p:cNvPr>
          <p:cNvSpPr txBox="1"/>
          <p:nvPr/>
        </p:nvSpPr>
        <p:spPr>
          <a:xfrm>
            <a:off x="2332034" y="4221268"/>
            <a:ext cx="6390300" cy="60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dirty="0">
                <a:latin typeface="Roboto Condensed Light"/>
                <a:ea typeface="Roboto Condensed Light"/>
                <a:cs typeface="Roboto Condensed Light"/>
                <a:sym typeface="Roboto Condensed Light"/>
              </a:rPr>
              <a:t>The communities are most different in post sentiment scores and time to comment on a post</a:t>
            </a: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0"/>
              </a:spcAft>
              <a:buNone/>
            </a:pP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0"/>
              </a:spcAft>
              <a:buNone/>
            </a:pPr>
            <a:endParaRPr sz="1800" dirty="0">
              <a:latin typeface="Roboto Condensed Light"/>
              <a:ea typeface="Roboto Condensed Light"/>
              <a:cs typeface="Roboto Condensed Light"/>
              <a:sym typeface="Roboto Condensed Light"/>
            </a:endParaRPr>
          </a:p>
          <a:p>
            <a:pPr marL="0" lvl="0" indent="0" algn="l" rtl="0">
              <a:lnSpc>
                <a:spcPct val="115000"/>
              </a:lnSpc>
              <a:spcBef>
                <a:spcPts val="1600"/>
              </a:spcBef>
              <a:spcAft>
                <a:spcPts val="1600"/>
              </a:spcAft>
              <a:buNone/>
            </a:pPr>
            <a:endParaRPr sz="1800" dirty="0">
              <a:latin typeface="Roboto Condensed Light"/>
              <a:ea typeface="Roboto Condensed Light"/>
              <a:cs typeface="Roboto Condensed Light"/>
              <a:sym typeface="Roboto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ctrTitle"/>
          </p:nvPr>
        </p:nvSpPr>
        <p:spPr>
          <a:xfrm flipH="1">
            <a:off x="1147675" y="3085150"/>
            <a:ext cx="54324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Depression and Suicide</a:t>
            </a:r>
            <a:endParaRPr/>
          </a:p>
        </p:txBody>
      </p:sp>
      <p:sp>
        <p:nvSpPr>
          <p:cNvPr id="178" name="Google Shape;178;p32"/>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9" name="Google Shape;179;p32"/>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p:nvPr/>
        </p:nvSpPr>
        <p:spPr>
          <a:xfrm>
            <a:off x="1660512"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a:off x="6046450"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33"/>
          <p:cNvCxnSpPr/>
          <p:nvPr/>
        </p:nvCxnSpPr>
        <p:spPr>
          <a:xfrm rot="-5400000" flipH="1">
            <a:off x="4396930"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187" name="Google Shape;187;p33"/>
          <p:cNvSpPr/>
          <p:nvPr/>
        </p:nvSpPr>
        <p:spPr>
          <a:xfrm>
            <a:off x="3079550" y="2572350"/>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3834350" y="111112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33"/>
          <p:cNvCxnSpPr>
            <a:stCxn id="190" idx="0"/>
            <a:endCxn id="191" idx="0"/>
          </p:cNvCxnSpPr>
          <p:nvPr/>
        </p:nvCxnSpPr>
        <p:spPr>
          <a:xfrm rot="5400000">
            <a:off x="2408400" y="3002475"/>
            <a:ext cx="611100" cy="584700"/>
          </a:xfrm>
          <a:prstGeom prst="bentConnector3">
            <a:avLst>
              <a:gd name="adj1" fmla="val -691"/>
            </a:avLst>
          </a:prstGeom>
          <a:noFill/>
          <a:ln w="9525" cap="flat" cmpd="sng">
            <a:solidFill>
              <a:schemeClr val="dk2"/>
            </a:solidFill>
            <a:prstDash val="solid"/>
            <a:round/>
            <a:headEnd type="none" w="med" len="med"/>
            <a:tailEnd type="none" w="med" len="med"/>
          </a:ln>
        </p:spPr>
      </p:cxnSp>
      <p:cxnSp>
        <p:nvCxnSpPr>
          <p:cNvPr id="192" name="Google Shape;192;p33"/>
          <p:cNvCxnSpPr>
            <a:stCxn id="193" idx="2"/>
            <a:endCxn id="194" idx="0"/>
          </p:cNvCxnSpPr>
          <p:nvPr/>
        </p:nvCxnSpPr>
        <p:spPr>
          <a:xfrm>
            <a:off x="6211750" y="3040275"/>
            <a:ext cx="577800" cy="560100"/>
          </a:xfrm>
          <a:prstGeom prst="bentConnector3">
            <a:avLst>
              <a:gd name="adj1" fmla="val 99749"/>
            </a:avLst>
          </a:prstGeom>
          <a:noFill/>
          <a:ln w="9525" cap="flat" cmpd="sng">
            <a:solidFill>
              <a:schemeClr val="dk2"/>
            </a:solidFill>
            <a:prstDash val="solid"/>
            <a:round/>
            <a:headEnd type="none" w="med" len="med"/>
            <a:tailEnd type="none" w="med" len="med"/>
          </a:ln>
        </p:spPr>
      </p:cxnSp>
      <p:sp>
        <p:nvSpPr>
          <p:cNvPr id="195" name="Google Shape;195;p33"/>
          <p:cNvSpPr txBox="1"/>
          <p:nvPr/>
        </p:nvSpPr>
        <p:spPr>
          <a:xfrm>
            <a:off x="3079550" y="2581725"/>
            <a:ext cx="30555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b="1">
                <a:solidFill>
                  <a:schemeClr val="dk1"/>
                </a:solidFill>
                <a:latin typeface="Exo 2"/>
                <a:ea typeface="Exo 2"/>
                <a:cs typeface="Exo 2"/>
                <a:sym typeface="Exo 2"/>
              </a:rPr>
              <a:t>Major Depressive Disorder</a:t>
            </a:r>
            <a:endParaRPr sz="1700" b="1">
              <a:solidFill>
                <a:schemeClr val="dk1"/>
              </a:solidFill>
              <a:latin typeface="Exo 2"/>
              <a:ea typeface="Exo 2"/>
              <a:cs typeface="Exo 2"/>
              <a:sym typeface="Exo 2"/>
            </a:endParaRPr>
          </a:p>
        </p:txBody>
      </p:sp>
      <p:sp>
        <p:nvSpPr>
          <p:cNvPr id="196" name="Google Shape;196;p33"/>
          <p:cNvSpPr txBox="1"/>
          <p:nvPr/>
        </p:nvSpPr>
        <p:spPr>
          <a:xfrm>
            <a:off x="3188396"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An overwhelming feeling of sadness or a loss of interest in most activities</a:t>
            </a:r>
            <a:endParaRPr sz="100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sp>
        <p:nvSpPr>
          <p:cNvPr id="197" name="Google Shape;197;p33"/>
          <p:cNvSpPr txBox="1"/>
          <p:nvPr/>
        </p:nvSpPr>
        <p:spPr>
          <a:xfrm>
            <a:off x="3834349" y="1047789"/>
            <a:ext cx="1486201" cy="97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200" b="1" dirty="0">
                <a:solidFill>
                  <a:schemeClr val="lt1"/>
                </a:solidFill>
                <a:latin typeface="Exo 2"/>
                <a:ea typeface="Exo 2"/>
                <a:cs typeface="Exo 2"/>
                <a:sym typeface="Exo 2"/>
              </a:rPr>
              <a:t>Strongly correlated with anxiety and panic disorders</a:t>
            </a:r>
            <a:endParaRPr sz="1200" b="1" dirty="0">
              <a:solidFill>
                <a:schemeClr val="lt1"/>
              </a:solidFill>
              <a:latin typeface="Exo 2"/>
              <a:ea typeface="Exo 2"/>
              <a:cs typeface="Exo 2"/>
              <a:sym typeface="Exo 2"/>
            </a:endParaRPr>
          </a:p>
        </p:txBody>
      </p:sp>
      <p:sp>
        <p:nvSpPr>
          <p:cNvPr id="198" name="Google Shape;198;p33"/>
          <p:cNvSpPr txBox="1"/>
          <p:nvPr/>
        </p:nvSpPr>
        <p:spPr>
          <a:xfrm>
            <a:off x="1666850" y="3639987"/>
            <a:ext cx="1479862" cy="97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200" b="1" dirty="0">
                <a:solidFill>
                  <a:schemeClr val="lt1"/>
                </a:solidFill>
                <a:latin typeface="Exo 2"/>
                <a:ea typeface="Exo 2"/>
                <a:cs typeface="Exo 2"/>
                <a:sym typeface="Exo 2"/>
              </a:rPr>
              <a:t>Affects over 16 million U.S. adults every year</a:t>
            </a:r>
            <a:endParaRPr sz="1200" b="1" dirty="0">
              <a:solidFill>
                <a:schemeClr val="lt1"/>
              </a:solidFill>
              <a:latin typeface="Exo 2"/>
              <a:ea typeface="Exo 2"/>
              <a:cs typeface="Exo 2"/>
              <a:sym typeface="Exo 2"/>
            </a:endParaRPr>
          </a:p>
        </p:txBody>
      </p:sp>
      <p:sp>
        <p:nvSpPr>
          <p:cNvPr id="199" name="Google Shape;199;p33"/>
          <p:cNvSpPr txBox="1"/>
          <p:nvPr/>
        </p:nvSpPr>
        <p:spPr>
          <a:xfrm>
            <a:off x="6074775" y="3519436"/>
            <a:ext cx="1430700" cy="97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200" b="1" dirty="0">
                <a:solidFill>
                  <a:schemeClr val="lt1"/>
                </a:solidFill>
                <a:latin typeface="Exo 2"/>
                <a:ea typeface="Exo 2"/>
                <a:cs typeface="Exo 2"/>
                <a:sym typeface="Exo 2"/>
              </a:rPr>
              <a:t>Half of all suicide victims suffer from MDD</a:t>
            </a:r>
            <a:endParaRPr sz="1200" b="1" dirty="0">
              <a:solidFill>
                <a:schemeClr val="lt1"/>
              </a:solidFill>
              <a:latin typeface="Exo 2"/>
              <a:ea typeface="Exo 2"/>
              <a:cs typeface="Exo 2"/>
              <a:sym typeface="Exo 2"/>
            </a:endParaRPr>
          </a:p>
        </p:txBody>
      </p:sp>
      <p:sp>
        <p:nvSpPr>
          <p:cNvPr id="200" name="Google Shape;200;p33"/>
          <p:cNvSpPr txBox="1">
            <a:spLocks noGrp="1"/>
          </p:cNvSpPr>
          <p:nvPr>
            <p:ph type="ctrTitle"/>
          </p:nvPr>
        </p:nvSpPr>
        <p:spPr>
          <a:xfrm>
            <a:off x="493550" y="164925"/>
            <a:ext cx="82275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Leading Cause of Disability in U.S. Adults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Suicide Impacts Us</a:t>
            </a:r>
            <a:endParaRPr/>
          </a:p>
        </p:txBody>
      </p:sp>
      <p:sp>
        <p:nvSpPr>
          <p:cNvPr id="206" name="Google Shape;206;p34"/>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a:t>1.3%</a:t>
            </a:r>
            <a:endParaRPr sz="5000"/>
          </a:p>
        </p:txBody>
      </p:sp>
      <p:sp>
        <p:nvSpPr>
          <p:cNvPr id="207" name="Google Shape;207;p34"/>
          <p:cNvSpPr txBox="1">
            <a:spLocks noGrp="1"/>
          </p:cNvSpPr>
          <p:nvPr>
            <p:ph type="subTitle" idx="1"/>
          </p:nvPr>
        </p:nvSpPr>
        <p:spPr>
          <a:xfrm flipH="1">
            <a:off x="3081424" y="1805275"/>
            <a:ext cx="40134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Of U.S. deaths are suicide-related</a:t>
            </a:r>
            <a:endParaRPr sz="2000"/>
          </a:p>
        </p:txBody>
      </p:sp>
      <p:sp>
        <p:nvSpPr>
          <p:cNvPr id="208" name="Google Shape;208;p34"/>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a:t>2</a:t>
            </a:r>
            <a:r>
              <a:rPr lang="en" sz="5000" baseline="30000"/>
              <a:t>nd</a:t>
            </a:r>
            <a:endParaRPr sz="5000" baseline="30000"/>
          </a:p>
        </p:txBody>
      </p:sp>
      <p:sp>
        <p:nvSpPr>
          <p:cNvPr id="209" name="Google Shape;209;p34"/>
          <p:cNvSpPr txBox="1">
            <a:spLocks noGrp="1"/>
          </p:cNvSpPr>
          <p:nvPr>
            <p:ph type="subTitle" idx="4"/>
          </p:nvPr>
        </p:nvSpPr>
        <p:spPr>
          <a:xfrm flipH="1">
            <a:off x="4167749" y="2798500"/>
            <a:ext cx="4083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Leading cause of death, ages 15 - 34</a:t>
            </a:r>
            <a:endParaRPr sz="2000"/>
          </a:p>
        </p:txBody>
      </p:sp>
      <p:sp>
        <p:nvSpPr>
          <p:cNvPr id="210" name="Google Shape;210;p34"/>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a:t>123</a:t>
            </a:r>
            <a:endParaRPr sz="5000" baseline="30000"/>
          </a:p>
        </p:txBody>
      </p:sp>
      <p:sp>
        <p:nvSpPr>
          <p:cNvPr id="211" name="Google Shape;211;p34"/>
          <p:cNvSpPr txBox="1">
            <a:spLocks noGrp="1"/>
          </p:cNvSpPr>
          <p:nvPr>
            <p:ph type="subTitle" idx="6"/>
          </p:nvPr>
        </p:nvSpPr>
        <p:spPr>
          <a:xfrm flipH="1">
            <a:off x="5271453" y="3870050"/>
            <a:ext cx="39348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Suicides per day</a:t>
            </a:r>
            <a:endParaRPr sz="2000"/>
          </a:p>
        </p:txBody>
      </p:sp>
      <p:cxnSp>
        <p:nvCxnSpPr>
          <p:cNvPr id="212" name="Google Shape;212;p34"/>
          <p:cNvCxnSpPr/>
          <p:nvPr/>
        </p:nvCxnSpPr>
        <p:spPr>
          <a:xfrm>
            <a:off x="1399875" y="2234700"/>
            <a:ext cx="7916400" cy="930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34"/>
          <p:cNvCxnSpPr/>
          <p:nvPr/>
        </p:nvCxnSpPr>
        <p:spPr>
          <a:xfrm>
            <a:off x="3023279" y="3174850"/>
            <a:ext cx="7916400" cy="930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34"/>
          <p:cNvCxnSpPr/>
          <p:nvPr/>
        </p:nvCxnSpPr>
        <p:spPr>
          <a:xfrm>
            <a:off x="3982016" y="4268125"/>
            <a:ext cx="7916400" cy="9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ctrTitle"/>
          </p:nvPr>
        </p:nvSpPr>
        <p:spPr>
          <a:xfrm flipH="1">
            <a:off x="1711275" y="2483275"/>
            <a:ext cx="62322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 Depression and Suicide Watch Subreddits</a:t>
            </a:r>
            <a:endParaRPr/>
          </a:p>
        </p:txBody>
      </p:sp>
      <p:sp>
        <p:nvSpPr>
          <p:cNvPr id="220" name="Google Shape;220;p35"/>
          <p:cNvSpPr txBox="1">
            <a:spLocks noGrp="1"/>
          </p:cNvSpPr>
          <p:nvPr>
            <p:ph type="title" idx="2"/>
          </p:nvPr>
        </p:nvSpPr>
        <p:spPr>
          <a:xfrm flipH="1">
            <a:off x="4964179" y="20952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21" name="Google Shape;221;p35"/>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p:nvPr/>
        </p:nvSpPr>
        <p:spPr>
          <a:xfrm>
            <a:off x="221588" y="1549879"/>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Condensed Light"/>
                <a:ea typeface="Roboto Condensed Light"/>
                <a:cs typeface="Roboto Condensed Light"/>
                <a:sym typeface="Roboto Condensed Light"/>
              </a:rPr>
              <a:t>“Peer support for anyone struggling with depression, the mental illness”</a:t>
            </a:r>
            <a:endParaRPr sz="1200">
              <a:solidFill>
                <a:srgbClr val="EEEEEE"/>
              </a:solidFill>
              <a:latin typeface="Roboto Condensed Light"/>
              <a:ea typeface="Roboto Condensed Light"/>
              <a:cs typeface="Roboto Condensed Light"/>
              <a:sym typeface="Roboto Condensed Light"/>
            </a:endParaRPr>
          </a:p>
        </p:txBody>
      </p:sp>
      <p:sp>
        <p:nvSpPr>
          <p:cNvPr id="227" name="Google Shape;227;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r/Depression Subreddit</a:t>
            </a:r>
            <a:endParaRPr/>
          </a:p>
        </p:txBody>
      </p:sp>
      <p:sp>
        <p:nvSpPr>
          <p:cNvPr id="228" name="Google Shape;228;p36"/>
          <p:cNvSpPr/>
          <p:nvPr/>
        </p:nvSpPr>
        <p:spPr>
          <a:xfrm>
            <a:off x="221588" y="2759148"/>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Condensed Light"/>
                <a:ea typeface="Roboto Condensed Light"/>
                <a:cs typeface="Roboto Condensed Light"/>
                <a:sym typeface="Roboto Condensed Light"/>
              </a:rPr>
              <a:t>“We are not a crisis service.  We can’t guarantee an immediate response.”</a:t>
            </a:r>
            <a:endParaRPr sz="1200">
              <a:solidFill>
                <a:srgbClr val="EEEEEE"/>
              </a:solidFill>
              <a:latin typeface="Roboto Condensed Light"/>
              <a:ea typeface="Roboto Condensed Light"/>
              <a:cs typeface="Roboto Condensed Light"/>
              <a:sym typeface="Roboto Condensed Light"/>
            </a:endParaRPr>
          </a:p>
        </p:txBody>
      </p:sp>
      <p:sp>
        <p:nvSpPr>
          <p:cNvPr id="229" name="Google Shape;229;p36"/>
          <p:cNvSpPr/>
          <p:nvPr/>
        </p:nvSpPr>
        <p:spPr>
          <a:xfrm>
            <a:off x="2115332" y="2759154"/>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Condensed Light"/>
                <a:ea typeface="Roboto Condensed Light"/>
                <a:cs typeface="Roboto Condensed Light"/>
                <a:sym typeface="Roboto Condensed Light"/>
              </a:rPr>
              <a:t>579,000 members</a:t>
            </a:r>
            <a:endParaRPr sz="1200">
              <a:solidFill>
                <a:srgbClr val="EEEEEE"/>
              </a:solidFill>
              <a:latin typeface="Roboto Condensed Light"/>
              <a:ea typeface="Roboto Condensed Light"/>
              <a:cs typeface="Roboto Condensed Light"/>
              <a:sym typeface="Roboto Condensed Light"/>
            </a:endParaRPr>
          </a:p>
        </p:txBody>
      </p:sp>
      <p:sp>
        <p:nvSpPr>
          <p:cNvPr id="230" name="Google Shape;230;p36"/>
          <p:cNvSpPr/>
          <p:nvPr/>
        </p:nvSpPr>
        <p:spPr>
          <a:xfrm>
            <a:off x="221588" y="3958357"/>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Condensed Light"/>
                <a:ea typeface="Roboto Condensed Light"/>
                <a:cs typeface="Roboto Condensed Light"/>
                <a:sym typeface="Roboto Condensed Light"/>
              </a:rPr>
              <a:t>“It’s usually more helpful to post anything that specifically involves suicidal intent in r/SuicideWatch”</a:t>
            </a:r>
            <a:endParaRPr sz="1200">
              <a:solidFill>
                <a:srgbClr val="EEEEEE"/>
              </a:solidFill>
              <a:latin typeface="Roboto Condensed Light"/>
              <a:ea typeface="Roboto Condensed Light"/>
              <a:cs typeface="Roboto Condensed Light"/>
              <a:sym typeface="Roboto Condensed Light"/>
            </a:endParaRPr>
          </a:p>
        </p:txBody>
      </p:sp>
      <p:sp>
        <p:nvSpPr>
          <p:cNvPr id="231" name="Google Shape;231;p36"/>
          <p:cNvSpPr/>
          <p:nvPr/>
        </p:nvSpPr>
        <p:spPr>
          <a:xfrm>
            <a:off x="2115338" y="3958361"/>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EEEEE"/>
                </a:solidFill>
                <a:latin typeface="Roboto Condensed Light"/>
                <a:ea typeface="Roboto Condensed Light"/>
                <a:cs typeface="Roboto Condensed Light"/>
                <a:sym typeface="Roboto Condensed Light"/>
              </a:rPr>
              <a:t>Created Jan 1, 2009</a:t>
            </a:r>
            <a:endParaRPr sz="1200">
              <a:solidFill>
                <a:srgbClr val="EEEEEE"/>
              </a:solidFill>
              <a:latin typeface="Roboto Condensed Light"/>
              <a:ea typeface="Roboto Condensed Light"/>
              <a:cs typeface="Roboto Condensed Light"/>
              <a:sym typeface="Roboto Condensed Light"/>
            </a:endParaRPr>
          </a:p>
        </p:txBody>
      </p:sp>
      <p:grpSp>
        <p:nvGrpSpPr>
          <p:cNvPr id="232" name="Google Shape;232;p36"/>
          <p:cNvGrpSpPr/>
          <p:nvPr/>
        </p:nvGrpSpPr>
        <p:grpSpPr>
          <a:xfrm>
            <a:off x="5122070" y="4364814"/>
            <a:ext cx="3312572" cy="551491"/>
            <a:chOff x="5072931" y="1447601"/>
            <a:chExt cx="2859419" cy="551491"/>
          </a:xfrm>
        </p:grpSpPr>
        <p:sp>
          <p:nvSpPr>
            <p:cNvPr id="233" name="Google Shape;233;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EEEEEE"/>
                  </a:solidFill>
                  <a:latin typeface="Roboto Condensed Light"/>
                  <a:ea typeface="Roboto Condensed Light"/>
                  <a:cs typeface="Roboto Condensed Light"/>
                  <a:sym typeface="Roboto Condensed Light"/>
                </a:rPr>
                <a:t>Support, </a:t>
              </a:r>
              <a:r>
                <a:rPr lang="en-US" dirty="0">
                  <a:solidFill>
                    <a:srgbClr val="EEEEEE"/>
                  </a:solidFill>
                  <a:latin typeface="Roboto Condensed Light"/>
                  <a:ea typeface="Roboto Condensed Light"/>
                  <a:cs typeface="Roboto Condensed Light"/>
                  <a:sym typeface="Roboto Condensed Light"/>
                </a:rPr>
                <a:t>rather than </a:t>
              </a:r>
              <a:r>
                <a:rPr lang="en" dirty="0">
                  <a:solidFill>
                    <a:srgbClr val="EEEEEE"/>
                  </a:solidFill>
                  <a:latin typeface="Roboto Condensed Light"/>
                  <a:ea typeface="Roboto Condensed Light"/>
                  <a:cs typeface="Roboto Condensed Light"/>
                  <a:sym typeface="Roboto Condensed Light"/>
                </a:rPr>
                <a:t>advice</a:t>
              </a:r>
              <a:endParaRPr dirty="0">
                <a:solidFill>
                  <a:srgbClr val="EEEEEE"/>
                </a:solidFill>
                <a:latin typeface="Roboto Condensed Light"/>
                <a:ea typeface="Roboto Condensed Light"/>
                <a:cs typeface="Roboto Condensed Light"/>
                <a:sym typeface="Roboto Condensed Light"/>
              </a:endParaRPr>
            </a:p>
          </p:txBody>
        </p:sp>
      </p:grpSp>
      <p:grpSp>
        <p:nvGrpSpPr>
          <p:cNvPr id="237" name="Google Shape;237;p36"/>
          <p:cNvGrpSpPr/>
          <p:nvPr/>
        </p:nvGrpSpPr>
        <p:grpSpPr>
          <a:xfrm>
            <a:off x="5122069" y="1559922"/>
            <a:ext cx="3312573" cy="551491"/>
            <a:chOff x="5072931" y="1447601"/>
            <a:chExt cx="2859419" cy="551491"/>
          </a:xfrm>
        </p:grpSpPr>
        <p:sp>
          <p:nvSpPr>
            <p:cNvPr id="238" name="Google Shape;238;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p:nvPr/>
          </p:nvSpPr>
          <p:spPr>
            <a:xfrm rot="-5400000">
              <a:off x="5151317" y="1604593"/>
              <a:ext cx="551491" cy="237506"/>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p:cNvSpPr/>
            <p:nvPr/>
          </p:nvSpPr>
          <p:spPr>
            <a:xfrm rot="-5400000">
              <a:off x="4994404" y="1526128"/>
              <a:ext cx="551491" cy="394437"/>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EEEEEE"/>
                  </a:solidFill>
                  <a:latin typeface="Roboto Condensed Light"/>
                  <a:ea typeface="Roboto Condensed Light"/>
                  <a:cs typeface="Roboto Condensed Light"/>
                  <a:sym typeface="Roboto Condensed Light"/>
                </a:rPr>
                <a:t>Text posts only</a:t>
              </a:r>
              <a:endParaRPr>
                <a:solidFill>
                  <a:srgbClr val="EEEEEE"/>
                </a:solidFill>
                <a:latin typeface="Roboto Condensed Light"/>
                <a:ea typeface="Roboto Condensed Light"/>
                <a:cs typeface="Roboto Condensed Light"/>
                <a:sym typeface="Roboto Condensed Light"/>
              </a:endParaRPr>
            </a:p>
          </p:txBody>
        </p:sp>
      </p:grpSp>
      <p:grpSp>
        <p:nvGrpSpPr>
          <p:cNvPr id="242" name="Google Shape;242;p36"/>
          <p:cNvGrpSpPr/>
          <p:nvPr/>
        </p:nvGrpSpPr>
        <p:grpSpPr>
          <a:xfrm>
            <a:off x="5122070" y="2492844"/>
            <a:ext cx="3312572" cy="551491"/>
            <a:chOff x="5072931" y="1447601"/>
            <a:chExt cx="2859419" cy="551491"/>
          </a:xfrm>
        </p:grpSpPr>
        <p:sp>
          <p:nvSpPr>
            <p:cNvPr id="243" name="Google Shape;243;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EEEEEE"/>
                  </a:solidFill>
                  <a:latin typeface="Roboto Condensed Light"/>
                  <a:ea typeface="Roboto Condensed Light"/>
                  <a:cs typeface="Roboto Condensed Light"/>
                  <a:sym typeface="Roboto Condensed Light"/>
                </a:rPr>
                <a:t>No diagnoses allowed</a:t>
              </a:r>
              <a:endParaRPr>
                <a:solidFill>
                  <a:srgbClr val="EEEEEE"/>
                </a:solidFill>
                <a:latin typeface="Roboto Condensed Light"/>
                <a:ea typeface="Roboto Condensed Light"/>
                <a:cs typeface="Roboto Condensed Light"/>
                <a:sym typeface="Roboto Condensed Light"/>
              </a:endParaRPr>
            </a:p>
          </p:txBody>
        </p:sp>
      </p:grpSp>
      <p:grpSp>
        <p:nvGrpSpPr>
          <p:cNvPr id="247" name="Google Shape;247;p36"/>
          <p:cNvGrpSpPr/>
          <p:nvPr/>
        </p:nvGrpSpPr>
        <p:grpSpPr>
          <a:xfrm>
            <a:off x="5122070" y="3426088"/>
            <a:ext cx="3312572" cy="551491"/>
            <a:chOff x="5072931" y="1447601"/>
            <a:chExt cx="2859419" cy="551491"/>
          </a:xfrm>
        </p:grpSpPr>
        <p:sp>
          <p:nvSpPr>
            <p:cNvPr id="248" name="Google Shape;248;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EEEEEE"/>
                  </a:solidFill>
                  <a:latin typeface="Roboto Condensed Light"/>
                  <a:ea typeface="Roboto Condensed Light"/>
                  <a:cs typeface="Roboto Condensed Light"/>
                  <a:sym typeface="Roboto Condensed Light"/>
                </a:rPr>
                <a:t>Nothing explicit about self-harm</a:t>
              </a:r>
              <a:endParaRPr>
                <a:solidFill>
                  <a:srgbClr val="EEEEEE"/>
                </a:solidFill>
                <a:latin typeface="Roboto Condensed Light"/>
                <a:ea typeface="Roboto Condensed Light"/>
                <a:cs typeface="Roboto Condensed Light"/>
                <a:sym typeface="Roboto Condensed Light"/>
              </a:endParaRPr>
            </a:p>
          </p:txBody>
        </p:sp>
      </p:grpSp>
      <p:pic>
        <p:nvPicPr>
          <p:cNvPr id="252" name="Google Shape;252;p36"/>
          <p:cNvPicPr preferRelativeResize="0"/>
          <p:nvPr/>
        </p:nvPicPr>
        <p:blipFill>
          <a:blip r:embed="rId3">
            <a:alphaModFix/>
          </a:blip>
          <a:stretch>
            <a:fillRect/>
          </a:stretch>
        </p:blipFill>
        <p:spPr>
          <a:xfrm>
            <a:off x="491401" y="80367"/>
            <a:ext cx="1153600" cy="1153600"/>
          </a:xfrm>
          <a:prstGeom prst="rect">
            <a:avLst/>
          </a:prstGeom>
          <a:noFill/>
          <a:ln>
            <a:noFill/>
          </a:ln>
        </p:spPr>
      </p:pic>
      <p:cxnSp>
        <p:nvCxnSpPr>
          <p:cNvPr id="29" name="Google Shape;394;p46">
            <a:extLst>
              <a:ext uri="{FF2B5EF4-FFF2-40B4-BE49-F238E27FC236}">
                <a16:creationId xmlns:a16="http://schemas.microsoft.com/office/drawing/2014/main" id="{BF6B3BF7-6EB1-4702-B821-81E01341DC09}"/>
              </a:ext>
            </a:extLst>
          </p:cNvPr>
          <p:cNvCxnSpPr>
            <a:cxnSpLocks/>
          </p:cNvCxnSpPr>
          <p:nvPr/>
        </p:nvCxnSpPr>
        <p:spPr>
          <a:xfrm>
            <a:off x="2090333" y="0"/>
            <a:ext cx="0" cy="123396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p:nvPr/>
        </p:nvSpPr>
        <p:spPr>
          <a:xfrm>
            <a:off x="221588" y="1549879"/>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sz="1200" dirty="0">
                <a:solidFill>
                  <a:srgbClr val="EEEEEE"/>
                </a:solidFill>
                <a:latin typeface="Roboto Condensed Light"/>
                <a:ea typeface="Roboto Condensed Light"/>
                <a:cs typeface="Roboto Condensed Light"/>
                <a:sym typeface="Roboto Condensed Light"/>
              </a:rPr>
              <a:t>“This is a place of support”</a:t>
            </a:r>
          </a:p>
        </p:txBody>
      </p:sp>
      <p:sp>
        <p:nvSpPr>
          <p:cNvPr id="227" name="Google Shape;227;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r/</a:t>
            </a:r>
            <a:r>
              <a:rPr lang="en-US" dirty="0"/>
              <a:t>SuicideWatch</a:t>
            </a:r>
            <a:r>
              <a:rPr lang="en" dirty="0"/>
              <a:t> Subreddit</a:t>
            </a:r>
            <a:endParaRPr dirty="0"/>
          </a:p>
        </p:txBody>
      </p:sp>
      <p:sp>
        <p:nvSpPr>
          <p:cNvPr id="228" name="Google Shape;228;p36"/>
          <p:cNvSpPr/>
          <p:nvPr/>
        </p:nvSpPr>
        <p:spPr>
          <a:xfrm>
            <a:off x="221588" y="2759148"/>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sz="1200" dirty="0">
                <a:solidFill>
                  <a:srgbClr val="EEEEEE"/>
                </a:solidFill>
                <a:latin typeface="Roboto Condensed Light"/>
                <a:ea typeface="Roboto Condensed Light"/>
                <a:cs typeface="Roboto Condensed Light"/>
                <a:sym typeface="Roboto Condensed Light"/>
              </a:rPr>
              <a:t>“If you’re here to help, please respond publicly to our OPs in need”</a:t>
            </a:r>
          </a:p>
        </p:txBody>
      </p:sp>
      <p:sp>
        <p:nvSpPr>
          <p:cNvPr id="229" name="Google Shape;229;p36"/>
          <p:cNvSpPr/>
          <p:nvPr/>
        </p:nvSpPr>
        <p:spPr>
          <a:xfrm>
            <a:off x="2115332" y="2759154"/>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EEEEEE"/>
                </a:solidFill>
                <a:latin typeface="Roboto Condensed Light"/>
                <a:ea typeface="Roboto Condensed Light"/>
                <a:cs typeface="Roboto Condensed Light"/>
                <a:sym typeface="Roboto Condensed Light"/>
              </a:rPr>
              <a:t>172,000 members</a:t>
            </a:r>
            <a:endParaRPr sz="1200" dirty="0">
              <a:solidFill>
                <a:srgbClr val="EEEEEE"/>
              </a:solidFill>
              <a:latin typeface="Roboto Condensed Light"/>
              <a:ea typeface="Roboto Condensed Light"/>
              <a:cs typeface="Roboto Condensed Light"/>
              <a:sym typeface="Roboto Condensed Light"/>
            </a:endParaRPr>
          </a:p>
        </p:txBody>
      </p:sp>
      <p:sp>
        <p:nvSpPr>
          <p:cNvPr id="230" name="Google Shape;230;p36"/>
          <p:cNvSpPr/>
          <p:nvPr/>
        </p:nvSpPr>
        <p:spPr>
          <a:xfrm>
            <a:off x="221588" y="3958357"/>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ctr"/>
            <a:r>
              <a:rPr lang="en-US" sz="1200" dirty="0">
                <a:solidFill>
                  <a:srgbClr val="EEEEEE"/>
                </a:solidFill>
                <a:latin typeface="Roboto Condensed Light"/>
                <a:ea typeface="Roboto Condensed Light"/>
                <a:cs typeface="Roboto Condensed Light"/>
                <a:sym typeface="Roboto Condensed Light"/>
              </a:rPr>
              <a:t>Talking Tips and Risk Assessment guides provided for community</a:t>
            </a:r>
          </a:p>
        </p:txBody>
      </p:sp>
      <p:sp>
        <p:nvSpPr>
          <p:cNvPr id="231" name="Google Shape;231;p36"/>
          <p:cNvSpPr/>
          <p:nvPr/>
        </p:nvSpPr>
        <p:spPr>
          <a:xfrm>
            <a:off x="2115338" y="3958361"/>
            <a:ext cx="1693200" cy="1007400"/>
          </a:xfrm>
          <a:prstGeom prst="rect">
            <a:avLst/>
          </a:prstGeom>
          <a:solidFill>
            <a:srgbClr val="43434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EEEEEE"/>
                </a:solidFill>
                <a:latin typeface="Roboto Condensed Light"/>
                <a:ea typeface="Roboto Condensed Light"/>
                <a:cs typeface="Roboto Condensed Light"/>
                <a:sym typeface="Roboto Condensed Light"/>
              </a:rPr>
              <a:t>Created Dec 16, 2008</a:t>
            </a:r>
            <a:endParaRPr sz="1200" dirty="0">
              <a:solidFill>
                <a:srgbClr val="EEEEEE"/>
              </a:solidFill>
              <a:latin typeface="Roboto Condensed Light"/>
              <a:ea typeface="Roboto Condensed Light"/>
              <a:cs typeface="Roboto Condensed Light"/>
              <a:sym typeface="Roboto Condensed Light"/>
            </a:endParaRPr>
          </a:p>
        </p:txBody>
      </p:sp>
      <p:grpSp>
        <p:nvGrpSpPr>
          <p:cNvPr id="232" name="Google Shape;232;p36"/>
          <p:cNvGrpSpPr/>
          <p:nvPr/>
        </p:nvGrpSpPr>
        <p:grpSpPr>
          <a:xfrm>
            <a:off x="5122070" y="4364814"/>
            <a:ext cx="3312572" cy="551491"/>
            <a:chOff x="5072931" y="1447601"/>
            <a:chExt cx="2859419" cy="551491"/>
          </a:xfrm>
        </p:grpSpPr>
        <p:sp>
          <p:nvSpPr>
            <p:cNvPr id="233" name="Google Shape;233;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EEEEEE"/>
                  </a:solidFill>
                  <a:latin typeface="Roboto Condensed Light"/>
                  <a:ea typeface="Roboto Condensed Light"/>
                  <a:cs typeface="Roboto Condensed Light"/>
                  <a:sym typeface="Roboto Condensed Light"/>
                </a:rPr>
                <a:t>No pro-suicide posts allowed</a:t>
              </a:r>
              <a:endParaRPr dirty="0">
                <a:solidFill>
                  <a:srgbClr val="EEEEEE"/>
                </a:solidFill>
                <a:latin typeface="Roboto Condensed Light"/>
                <a:ea typeface="Roboto Condensed Light"/>
                <a:cs typeface="Roboto Condensed Light"/>
                <a:sym typeface="Roboto Condensed Light"/>
              </a:endParaRPr>
            </a:p>
          </p:txBody>
        </p:sp>
      </p:grpSp>
      <p:grpSp>
        <p:nvGrpSpPr>
          <p:cNvPr id="237" name="Google Shape;237;p36"/>
          <p:cNvGrpSpPr/>
          <p:nvPr/>
        </p:nvGrpSpPr>
        <p:grpSpPr>
          <a:xfrm>
            <a:off x="5122069" y="1559922"/>
            <a:ext cx="3312573" cy="551491"/>
            <a:chOff x="5072931" y="1447601"/>
            <a:chExt cx="2859419" cy="551491"/>
          </a:xfrm>
        </p:grpSpPr>
        <p:sp>
          <p:nvSpPr>
            <p:cNvPr id="238" name="Google Shape;238;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p:cNvSpPr/>
            <p:nvPr/>
          </p:nvSpPr>
          <p:spPr>
            <a:xfrm rot="-5400000">
              <a:off x="5151317" y="1604593"/>
              <a:ext cx="551491" cy="237506"/>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p:cNvSpPr/>
            <p:nvPr/>
          </p:nvSpPr>
          <p:spPr>
            <a:xfrm rot="-5400000">
              <a:off x="4994404" y="1526128"/>
              <a:ext cx="551491" cy="394437"/>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EEEEEE"/>
                  </a:solidFill>
                  <a:latin typeface="Roboto Condensed Light"/>
                  <a:ea typeface="Roboto Condensed Light"/>
                  <a:cs typeface="Roboto Condensed Light"/>
                  <a:sym typeface="Roboto Condensed Light"/>
                </a:rPr>
                <a:t>Direct, personal, supportive </a:t>
              </a:r>
              <a:endParaRPr dirty="0">
                <a:solidFill>
                  <a:srgbClr val="EEEEEE"/>
                </a:solidFill>
                <a:latin typeface="Roboto Condensed Light"/>
                <a:ea typeface="Roboto Condensed Light"/>
                <a:cs typeface="Roboto Condensed Light"/>
                <a:sym typeface="Roboto Condensed Light"/>
              </a:endParaRPr>
            </a:p>
          </p:txBody>
        </p:sp>
      </p:grpSp>
      <p:grpSp>
        <p:nvGrpSpPr>
          <p:cNvPr id="242" name="Google Shape;242;p36"/>
          <p:cNvGrpSpPr/>
          <p:nvPr/>
        </p:nvGrpSpPr>
        <p:grpSpPr>
          <a:xfrm>
            <a:off x="5122070" y="2492844"/>
            <a:ext cx="3312572" cy="551491"/>
            <a:chOff x="5072931" y="1447601"/>
            <a:chExt cx="2859419" cy="551491"/>
          </a:xfrm>
        </p:grpSpPr>
        <p:sp>
          <p:nvSpPr>
            <p:cNvPr id="243" name="Google Shape;243;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EEEEEE"/>
                  </a:solidFill>
                  <a:latin typeface="Roboto Condensed Light"/>
                  <a:ea typeface="Roboto Condensed Light"/>
                  <a:cs typeface="Roboto Condensed Light"/>
                  <a:sym typeface="Roboto Condensed Light"/>
                </a:rPr>
                <a:t>No diagnoses allowed</a:t>
              </a:r>
              <a:endParaRPr>
                <a:solidFill>
                  <a:srgbClr val="EEEEEE"/>
                </a:solidFill>
                <a:latin typeface="Roboto Condensed Light"/>
                <a:ea typeface="Roboto Condensed Light"/>
                <a:cs typeface="Roboto Condensed Light"/>
                <a:sym typeface="Roboto Condensed Light"/>
              </a:endParaRPr>
            </a:p>
          </p:txBody>
        </p:sp>
      </p:grpSp>
      <p:grpSp>
        <p:nvGrpSpPr>
          <p:cNvPr id="247" name="Google Shape;247;p36"/>
          <p:cNvGrpSpPr/>
          <p:nvPr/>
        </p:nvGrpSpPr>
        <p:grpSpPr>
          <a:xfrm>
            <a:off x="5122070" y="3426088"/>
            <a:ext cx="3312572" cy="551491"/>
            <a:chOff x="5072931" y="1447601"/>
            <a:chExt cx="2859419" cy="551491"/>
          </a:xfrm>
        </p:grpSpPr>
        <p:sp>
          <p:nvSpPr>
            <p:cNvPr id="248" name="Google Shape;248;p36"/>
            <p:cNvSpPr/>
            <p:nvPr/>
          </p:nvSpPr>
          <p:spPr>
            <a:xfrm>
              <a:off x="5354450" y="1447975"/>
              <a:ext cx="2577900" cy="55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p:nvPr/>
          </p:nvSpPr>
          <p:spPr>
            <a:xfrm rot="-5400000">
              <a:off x="5151316" y="1604595"/>
              <a:ext cx="551491" cy="237502"/>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rot="-5400000">
              <a:off x="4994401" y="1526131"/>
              <a:ext cx="551491" cy="394431"/>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txBox="1"/>
            <p:nvPr/>
          </p:nvSpPr>
          <p:spPr>
            <a:xfrm>
              <a:off x="5545825" y="1447650"/>
              <a:ext cx="2386500" cy="55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EEEEEE"/>
                  </a:solidFill>
                  <a:latin typeface="Roboto Condensed Light"/>
                  <a:ea typeface="Roboto Condensed Light"/>
                  <a:cs typeface="Roboto Condensed Light"/>
                  <a:sym typeface="Roboto Condensed Light"/>
                </a:rPr>
                <a:t>Non-judgmental comments only</a:t>
              </a:r>
              <a:endParaRPr dirty="0">
                <a:solidFill>
                  <a:srgbClr val="EEEEEE"/>
                </a:solidFill>
                <a:latin typeface="Roboto Condensed Light"/>
                <a:ea typeface="Roboto Condensed Light"/>
                <a:cs typeface="Roboto Condensed Light"/>
                <a:sym typeface="Roboto Condensed Light"/>
              </a:endParaRPr>
            </a:p>
          </p:txBody>
        </p:sp>
      </p:grpSp>
      <p:pic>
        <p:nvPicPr>
          <p:cNvPr id="252" name="Google Shape;252;p36"/>
          <p:cNvPicPr preferRelativeResize="0"/>
          <p:nvPr/>
        </p:nvPicPr>
        <p:blipFill>
          <a:blip r:embed="rId3">
            <a:alphaModFix/>
          </a:blip>
          <a:stretch>
            <a:fillRect/>
          </a:stretch>
        </p:blipFill>
        <p:spPr>
          <a:xfrm>
            <a:off x="491388" y="76672"/>
            <a:ext cx="1153600" cy="1153600"/>
          </a:xfrm>
          <a:prstGeom prst="rect">
            <a:avLst/>
          </a:prstGeom>
          <a:noFill/>
          <a:ln>
            <a:noFill/>
          </a:ln>
        </p:spPr>
      </p:pic>
      <p:cxnSp>
        <p:nvCxnSpPr>
          <p:cNvPr id="32" name="Google Shape;394;p46">
            <a:extLst>
              <a:ext uri="{FF2B5EF4-FFF2-40B4-BE49-F238E27FC236}">
                <a16:creationId xmlns:a16="http://schemas.microsoft.com/office/drawing/2014/main" id="{73DBE467-6A94-41A2-88F9-08FD7C9F35E5}"/>
              </a:ext>
            </a:extLst>
          </p:cNvPr>
          <p:cNvCxnSpPr>
            <a:cxnSpLocks/>
          </p:cNvCxnSpPr>
          <p:nvPr/>
        </p:nvCxnSpPr>
        <p:spPr>
          <a:xfrm>
            <a:off x="2093900" y="-3695"/>
            <a:ext cx="0" cy="1233967"/>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113830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ctrTitle"/>
          </p:nvPr>
        </p:nvSpPr>
        <p:spPr>
          <a:xfrm flipH="1">
            <a:off x="1180003" y="1561272"/>
            <a:ext cx="5412018"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Goals, Methodology, </a:t>
            </a:r>
            <a:r>
              <a:rPr lang="en-US" dirty="0"/>
              <a:t>and Data</a:t>
            </a:r>
            <a:endParaRPr dirty="0"/>
          </a:p>
        </p:txBody>
      </p:sp>
      <p:sp>
        <p:nvSpPr>
          <p:cNvPr id="289" name="Google Shape;289;p3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2254</TotalTime>
  <Words>1617</Words>
  <Application>Microsoft Office PowerPoint</Application>
  <PresentationFormat>On-screen Show (16:9)</PresentationFormat>
  <Paragraphs>186</Paragraphs>
  <Slides>28</Slides>
  <Notes>28</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Exo 2</vt:lpstr>
      <vt:lpstr>Arial</vt:lpstr>
      <vt:lpstr>Roboto Condensed Light</vt:lpstr>
      <vt:lpstr>Fira Sans Extra Condensed Medium</vt:lpstr>
      <vt:lpstr>Roboto Condensed</vt:lpstr>
      <vt:lpstr>Squada One</vt:lpstr>
      <vt:lpstr>Tech Newsletter by Slidesgo</vt:lpstr>
      <vt:lpstr>Understanding r/Depression and r/SuicideWatch </vt:lpstr>
      <vt:lpstr>TABLE OF CONTENTS</vt:lpstr>
      <vt:lpstr>Depression and Suicide</vt:lpstr>
      <vt:lpstr>A Leading Cause of Disability in U.S. Adults</vt:lpstr>
      <vt:lpstr>How Suicide Impacts Us</vt:lpstr>
      <vt:lpstr>The Depression and Suicide Watch Subreddits</vt:lpstr>
      <vt:lpstr>The r/Depression Subreddit</vt:lpstr>
      <vt:lpstr>The r/SuicideWatch Subreddit</vt:lpstr>
      <vt:lpstr>Goals, Methodology, and Data</vt:lpstr>
      <vt:lpstr>Goals and Objectives:  Quantify the environments of these communities </vt:lpstr>
      <vt:lpstr>Goals and Objectives:  Identify fundamental differences between the subreddits </vt:lpstr>
      <vt:lpstr>Dataset Overview</vt:lpstr>
      <vt:lpstr>Quantifying the Subreddits</vt:lpstr>
      <vt:lpstr>Sentiment Analysis</vt:lpstr>
      <vt:lpstr>Sentiment Analysis</vt:lpstr>
      <vt:lpstr>Sentiment Analysis</vt:lpstr>
      <vt:lpstr>Sentiment Analysis</vt:lpstr>
      <vt:lpstr>Sentiment Analysis – Posters and Commenters</vt:lpstr>
      <vt:lpstr>Sentiment Analysis – Posters and Commenters</vt:lpstr>
      <vt:lpstr>Sentiment Analysis – Posters and Commenters</vt:lpstr>
      <vt:lpstr>Identifying Commenting Strategies </vt:lpstr>
      <vt:lpstr>Identifying Commenting Strategies </vt:lpstr>
      <vt:lpstr>Identifying Commenting Strategies </vt:lpstr>
      <vt:lpstr>Classifying Threads</vt:lpstr>
      <vt:lpstr>How Posts Differ Across Subreddits</vt:lpstr>
      <vt:lpstr>PowerPoint Presentation</vt:lpstr>
      <vt:lpstr>Conclusions</vt:lpstr>
      <vt:lpstr>What we can conclude about these subreddits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r/Depression and r/SuicideWatch</dc:title>
  <dc:creator>Gabriel James</dc:creator>
  <cp:lastModifiedBy>Gabriel James</cp:lastModifiedBy>
  <cp:revision>40</cp:revision>
  <dcterms:modified xsi:type="dcterms:W3CDTF">2019-12-26T08:27:19Z</dcterms:modified>
</cp:coreProperties>
</file>